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45.jpg" ContentType="image/jpg"/>
  <Override PartName="/ppt/media/image4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24" r:id="rId3"/>
    <p:sldId id="318" r:id="rId4"/>
    <p:sldId id="317" r:id="rId5"/>
    <p:sldId id="321" r:id="rId6"/>
    <p:sldId id="325" r:id="rId7"/>
    <p:sldId id="326" r:id="rId8"/>
    <p:sldId id="330" r:id="rId9"/>
    <p:sldId id="320" r:id="rId10"/>
    <p:sldId id="314" r:id="rId11"/>
    <p:sldId id="323" r:id="rId12"/>
    <p:sldId id="287" r:id="rId13"/>
    <p:sldId id="288" r:id="rId14"/>
    <p:sldId id="290" r:id="rId15"/>
    <p:sldId id="329" r:id="rId16"/>
    <p:sldId id="327" r:id="rId17"/>
    <p:sldId id="328" r:id="rId18"/>
    <p:sldId id="292" r:id="rId19"/>
    <p:sldId id="291" r:id="rId20"/>
    <p:sldId id="297" r:id="rId21"/>
    <p:sldId id="299" r:id="rId22"/>
    <p:sldId id="300" r:id="rId23"/>
    <p:sldId id="306" r:id="rId24"/>
    <p:sldId id="304" r:id="rId25"/>
    <p:sldId id="303" r:id="rId26"/>
    <p:sldId id="302" r:id="rId27"/>
    <p:sldId id="301" r:id="rId28"/>
    <p:sldId id="307" r:id="rId29"/>
    <p:sldId id="313" r:id="rId30"/>
    <p:sldId id="331" r:id="rId31"/>
    <p:sldId id="333" r:id="rId32"/>
    <p:sldId id="258" r:id="rId33"/>
  </p:sldIdLst>
  <p:sldSz cx="12190413" cy="6859588"/>
  <p:notesSz cx="6858000" cy="9144000"/>
  <p:defaultTextStyle>
    <a:defPPr>
      <a:defRPr lang="en-US"/>
    </a:defPPr>
    <a:lvl1pPr algn="l" defTabSz="490305" rtl="0" fontAlgn="base">
      <a:spcBef>
        <a:spcPct val="0"/>
      </a:spcBef>
      <a:spcAft>
        <a:spcPct val="0"/>
      </a:spcAft>
      <a:defRPr sz="1700" b="1" kern="1200">
        <a:solidFill>
          <a:srgbClr val="000000"/>
        </a:solidFill>
        <a:latin typeface="Helvetica Neue" pitchFamily="2" charset="0"/>
        <a:ea typeface="+mn-ea"/>
        <a:cs typeface="+mn-cs"/>
        <a:sym typeface="Helvetica Neue" pitchFamily="2" charset="0"/>
      </a:defRPr>
    </a:lvl1pPr>
    <a:lvl2pPr indent="191338" algn="l" defTabSz="490305" rtl="0" fontAlgn="base">
      <a:spcBef>
        <a:spcPct val="0"/>
      </a:spcBef>
      <a:spcAft>
        <a:spcPct val="0"/>
      </a:spcAft>
      <a:defRPr sz="1700" b="1" kern="1200">
        <a:solidFill>
          <a:srgbClr val="000000"/>
        </a:solidFill>
        <a:latin typeface="Helvetica Neue" pitchFamily="2" charset="0"/>
        <a:ea typeface="+mn-ea"/>
        <a:cs typeface="+mn-cs"/>
        <a:sym typeface="Helvetica Neue" pitchFamily="2" charset="0"/>
      </a:defRPr>
    </a:lvl2pPr>
    <a:lvl3pPr indent="382676" algn="l" defTabSz="490305" rtl="0" fontAlgn="base">
      <a:spcBef>
        <a:spcPct val="0"/>
      </a:spcBef>
      <a:spcAft>
        <a:spcPct val="0"/>
      </a:spcAft>
      <a:defRPr sz="1700" b="1" kern="1200">
        <a:solidFill>
          <a:srgbClr val="000000"/>
        </a:solidFill>
        <a:latin typeface="Helvetica Neue" pitchFamily="2" charset="0"/>
        <a:ea typeface="+mn-ea"/>
        <a:cs typeface="+mn-cs"/>
        <a:sym typeface="Helvetica Neue" pitchFamily="2" charset="0"/>
      </a:defRPr>
    </a:lvl3pPr>
    <a:lvl4pPr indent="574015" algn="l" defTabSz="490305" rtl="0" fontAlgn="base">
      <a:spcBef>
        <a:spcPct val="0"/>
      </a:spcBef>
      <a:spcAft>
        <a:spcPct val="0"/>
      </a:spcAft>
      <a:defRPr sz="1700" b="1" kern="1200">
        <a:solidFill>
          <a:srgbClr val="000000"/>
        </a:solidFill>
        <a:latin typeface="Helvetica Neue" pitchFamily="2" charset="0"/>
        <a:ea typeface="+mn-ea"/>
        <a:cs typeface="+mn-cs"/>
        <a:sym typeface="Helvetica Neue" pitchFamily="2" charset="0"/>
      </a:defRPr>
    </a:lvl4pPr>
    <a:lvl5pPr indent="765353" algn="l" defTabSz="490305" rtl="0" fontAlgn="base">
      <a:spcBef>
        <a:spcPct val="0"/>
      </a:spcBef>
      <a:spcAft>
        <a:spcPct val="0"/>
      </a:spcAft>
      <a:defRPr sz="1700" b="1" kern="1200">
        <a:solidFill>
          <a:srgbClr val="000000"/>
        </a:solidFill>
        <a:latin typeface="Helvetica Neue" pitchFamily="2" charset="0"/>
        <a:ea typeface="+mn-ea"/>
        <a:cs typeface="+mn-cs"/>
        <a:sym typeface="Helvetica Neue" pitchFamily="2" charset="0"/>
      </a:defRPr>
    </a:lvl5pPr>
    <a:lvl6pPr marL="1913382" algn="l" defTabSz="765353" rtl="0" eaLnBrk="1" latinLnBrk="0" hangingPunct="1">
      <a:defRPr sz="1700" b="1" kern="1200">
        <a:solidFill>
          <a:srgbClr val="000000"/>
        </a:solidFill>
        <a:latin typeface="Helvetica Neue" pitchFamily="2" charset="0"/>
        <a:ea typeface="+mn-ea"/>
        <a:cs typeface="+mn-cs"/>
        <a:sym typeface="Helvetica Neue" pitchFamily="2" charset="0"/>
      </a:defRPr>
    </a:lvl6pPr>
    <a:lvl7pPr marL="2296058" algn="l" defTabSz="765353" rtl="0" eaLnBrk="1" latinLnBrk="0" hangingPunct="1">
      <a:defRPr sz="1700" b="1" kern="1200">
        <a:solidFill>
          <a:srgbClr val="000000"/>
        </a:solidFill>
        <a:latin typeface="Helvetica Neue" pitchFamily="2" charset="0"/>
        <a:ea typeface="+mn-ea"/>
        <a:cs typeface="+mn-cs"/>
        <a:sym typeface="Helvetica Neue" pitchFamily="2" charset="0"/>
      </a:defRPr>
    </a:lvl7pPr>
    <a:lvl8pPr marL="2678735" algn="l" defTabSz="765353" rtl="0" eaLnBrk="1" latinLnBrk="0" hangingPunct="1">
      <a:defRPr sz="1700" b="1" kern="1200">
        <a:solidFill>
          <a:srgbClr val="000000"/>
        </a:solidFill>
        <a:latin typeface="Helvetica Neue" pitchFamily="2" charset="0"/>
        <a:ea typeface="+mn-ea"/>
        <a:cs typeface="+mn-cs"/>
        <a:sym typeface="Helvetica Neue" pitchFamily="2" charset="0"/>
      </a:defRPr>
    </a:lvl8pPr>
    <a:lvl9pPr marL="3061411" algn="l" defTabSz="765353" rtl="0" eaLnBrk="1" latinLnBrk="0" hangingPunct="1">
      <a:defRPr sz="1700" b="1" kern="1200">
        <a:solidFill>
          <a:srgbClr val="000000"/>
        </a:solidFill>
        <a:latin typeface="Helvetica Neue" pitchFamily="2" charset="0"/>
        <a:ea typeface="+mn-ea"/>
        <a:cs typeface="+mn-cs"/>
        <a:sym typeface="Helvetica Neue" pitchFamily="2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4" autoAdjust="0"/>
    <p:restoredTop sz="94660"/>
  </p:normalViewPr>
  <p:slideViewPr>
    <p:cSldViewPr>
      <p:cViewPr>
        <p:scale>
          <a:sx n="70" d="100"/>
          <a:sy n="70" d="100"/>
        </p:scale>
        <p:origin x="-426" y="-27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16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Shape 117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Helvetica Ne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99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82676" rtl="0" eaLnBrk="0" fontAlgn="base" hangingPunct="0">
      <a:lnSpc>
        <a:spcPct val="118000"/>
      </a:lnSpc>
      <a:spcBef>
        <a:spcPct val="30000"/>
      </a:spcBef>
      <a:spcAft>
        <a:spcPct val="0"/>
      </a:spcAft>
      <a:defRPr sz="1800">
        <a:solidFill>
          <a:schemeClr val="tx1"/>
        </a:solidFill>
        <a:latin typeface="Helvetica Neue"/>
        <a:ea typeface="Helvetica Neue"/>
        <a:cs typeface="Helvetica Neue"/>
        <a:sym typeface="Helvetica Neue" pitchFamily="2" charset="0"/>
      </a:defRPr>
    </a:lvl1pPr>
    <a:lvl2pPr marL="621849" indent="-239173" algn="l" defTabSz="382676" rtl="0" eaLnBrk="0" fontAlgn="base" hangingPunct="0">
      <a:lnSpc>
        <a:spcPct val="118000"/>
      </a:lnSpc>
      <a:spcBef>
        <a:spcPct val="30000"/>
      </a:spcBef>
      <a:spcAft>
        <a:spcPct val="0"/>
      </a:spcAft>
      <a:defRPr sz="1800">
        <a:solidFill>
          <a:schemeClr val="tx1"/>
        </a:solidFill>
        <a:latin typeface="Helvetica Neue"/>
        <a:ea typeface="Helvetica Neue"/>
        <a:cs typeface="Helvetica Neue"/>
        <a:sym typeface="Helvetica Neue" pitchFamily="2" charset="0"/>
      </a:defRPr>
    </a:lvl2pPr>
    <a:lvl3pPr marL="956691" indent="-191338" algn="l" defTabSz="382676" rtl="0" eaLnBrk="0" fontAlgn="base" hangingPunct="0">
      <a:lnSpc>
        <a:spcPct val="118000"/>
      </a:lnSpc>
      <a:spcBef>
        <a:spcPct val="30000"/>
      </a:spcBef>
      <a:spcAft>
        <a:spcPct val="0"/>
      </a:spcAft>
      <a:defRPr sz="1800">
        <a:solidFill>
          <a:schemeClr val="tx1"/>
        </a:solidFill>
        <a:latin typeface="Helvetica Neue"/>
        <a:ea typeface="Helvetica Neue"/>
        <a:cs typeface="Helvetica Neue"/>
        <a:sym typeface="Helvetica Neue" pitchFamily="2" charset="0"/>
      </a:defRPr>
    </a:lvl3pPr>
    <a:lvl4pPr marL="1339367" indent="-191338" algn="l" defTabSz="382676" rtl="0" eaLnBrk="0" fontAlgn="base" hangingPunct="0">
      <a:lnSpc>
        <a:spcPct val="118000"/>
      </a:lnSpc>
      <a:spcBef>
        <a:spcPct val="30000"/>
      </a:spcBef>
      <a:spcAft>
        <a:spcPct val="0"/>
      </a:spcAft>
      <a:defRPr sz="1800">
        <a:solidFill>
          <a:schemeClr val="tx1"/>
        </a:solidFill>
        <a:latin typeface="Helvetica Neue"/>
        <a:ea typeface="Helvetica Neue"/>
        <a:cs typeface="Helvetica Neue"/>
        <a:sym typeface="Helvetica Neue" pitchFamily="2" charset="0"/>
      </a:defRPr>
    </a:lvl4pPr>
    <a:lvl5pPr marL="1722044" indent="-191338" algn="l" defTabSz="382676" rtl="0" eaLnBrk="0" fontAlgn="base" hangingPunct="0">
      <a:lnSpc>
        <a:spcPct val="118000"/>
      </a:lnSpc>
      <a:spcBef>
        <a:spcPct val="30000"/>
      </a:spcBef>
      <a:spcAft>
        <a:spcPct val="0"/>
      </a:spcAft>
      <a:defRPr sz="1800">
        <a:solidFill>
          <a:schemeClr val="tx1"/>
        </a:solidFill>
        <a:latin typeface="Helvetica Neue"/>
        <a:ea typeface="Helvetica Neue"/>
        <a:cs typeface="Helvetica Neue"/>
        <a:sym typeface="Helvetica Neue" pitchFamily="2" charset="0"/>
      </a:defRPr>
    </a:lvl5pPr>
    <a:lvl6pPr indent="956691" defTabSz="382676" latinLnBrk="0">
      <a:lnSpc>
        <a:spcPct val="117999"/>
      </a:lnSpc>
      <a:defRPr sz="1800">
        <a:latin typeface="Helvetica Neue"/>
        <a:ea typeface="Helvetica Neue"/>
        <a:cs typeface="Helvetica Neue"/>
        <a:sym typeface="Helvetica Neue"/>
      </a:defRPr>
    </a:lvl6pPr>
    <a:lvl7pPr indent="1148029" defTabSz="382676" latinLnBrk="0">
      <a:lnSpc>
        <a:spcPct val="117999"/>
      </a:lnSpc>
      <a:defRPr sz="1800">
        <a:latin typeface="Helvetica Neue"/>
        <a:ea typeface="Helvetica Neue"/>
        <a:cs typeface="Helvetica Neue"/>
        <a:sym typeface="Helvetica Neue"/>
      </a:defRPr>
    </a:lvl7pPr>
    <a:lvl8pPr indent="1339367" defTabSz="382676" latinLnBrk="0">
      <a:lnSpc>
        <a:spcPct val="117999"/>
      </a:lnSpc>
      <a:defRPr sz="1800">
        <a:latin typeface="Helvetica Neue"/>
        <a:ea typeface="Helvetica Neue"/>
        <a:cs typeface="Helvetica Neue"/>
        <a:sym typeface="Helvetica Neue"/>
      </a:defRPr>
    </a:lvl8pPr>
    <a:lvl9pPr indent="1530706" defTabSz="382676" latinLnBrk="0">
      <a:lnSpc>
        <a:spcPct val="117999"/>
      </a:lnSpc>
      <a:defRPr sz="18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528B1-2F2F-472A-A0F5-5472F7FFAA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193644" y="4215788"/>
            <a:ext cx="9809474" cy="32279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193644" y="3093898"/>
            <a:ext cx="9809474" cy="476684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279B8-9DBF-4E82-94EE-46903DCFF7B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-1" y="857448"/>
            <a:ext cx="12190415" cy="6100589"/>
          </a:xfrm>
          <a:prstGeom prst="rect">
            <a:avLst/>
          </a:prstGeom>
        </p:spPr>
        <p:txBody>
          <a:bodyPr lIns="76534" tIns="38267" rIns="76534" bIns="38267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FDB0F-F134-4695-B0B0-C2E11A912D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498C6-97AC-4A62-B22A-90E257F5FA8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561896" y="843157"/>
            <a:ext cx="9066622" cy="4537313"/>
          </a:xfrm>
          <a:prstGeom prst="rect">
            <a:avLst/>
          </a:prstGeom>
        </p:spPr>
        <p:txBody>
          <a:bodyPr lIns="76534" tIns="38267" rIns="76534" bIns="38267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7458" y="4425387"/>
            <a:ext cx="11555497" cy="75265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17458" y="5149455"/>
            <a:ext cx="11555497" cy="59545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C8841-C8F1-486A-96BA-A180D57FD63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8884" y="2558054"/>
            <a:ext cx="10412646" cy="1743480"/>
          </a:xfrm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B185B-917F-485E-88D9-71DF6B92E5A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idx="13"/>
          </p:nvPr>
        </p:nvSpPr>
        <p:spPr>
          <a:xfrm>
            <a:off x="3974582" y="1271881"/>
            <a:ext cx="8628529" cy="4315826"/>
          </a:xfrm>
          <a:prstGeom prst="rect">
            <a:avLst/>
          </a:prstGeom>
        </p:spPr>
        <p:txBody>
          <a:bodyPr lIns="76534" tIns="38267" rIns="76534" bIns="38267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25392" y="1214718"/>
            <a:ext cx="5111085" cy="2081695"/>
          </a:xfrm>
          <a:prstGeom prst="rect">
            <a:avLst/>
          </a:prstGeom>
        </p:spPr>
        <p:txBody>
          <a:bodyPr/>
          <a:lstStyle>
            <a:lvl1pPr>
              <a:defRPr sz="49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25392" y="3305940"/>
            <a:ext cx="5111085" cy="214838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7E32B-79EB-4966-8665-567B901FDD7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440" y="990830"/>
            <a:ext cx="10501533" cy="857449"/>
          </a:xfrm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38E62-4503-4E8A-9BC4-8E3EC73636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440" y="990830"/>
            <a:ext cx="10501533" cy="857449"/>
          </a:xfrm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440" y="2038822"/>
            <a:ext cx="10501533" cy="3486958"/>
          </a:xfrm>
          <a:prstGeom prst="rect">
            <a:avLst/>
          </a:prstGeom>
        </p:spPr>
        <p:txBody>
          <a:bodyPr anchor="ctr"/>
          <a:lstStyle>
            <a:lvl1pPr marL="376475" indent="-376475" algn="l">
              <a:spcBef>
                <a:spcPts val="3432"/>
              </a:spcBef>
              <a:buSzPct val="125000"/>
              <a:buChar char="•"/>
              <a:defRPr sz="2800"/>
            </a:lvl1pPr>
            <a:lvl2pPr marL="907970" indent="-376475" algn="l">
              <a:spcBef>
                <a:spcPts val="3432"/>
              </a:spcBef>
              <a:buSzPct val="125000"/>
              <a:buChar char="•"/>
              <a:defRPr sz="2800"/>
            </a:lvl2pPr>
            <a:lvl3pPr marL="1439465" indent="-376475" algn="l">
              <a:spcBef>
                <a:spcPts val="3432"/>
              </a:spcBef>
              <a:buSzPct val="125000"/>
              <a:buChar char="•"/>
              <a:defRPr sz="2800"/>
            </a:lvl3pPr>
            <a:lvl4pPr marL="1970960" indent="-376475" algn="l">
              <a:spcBef>
                <a:spcPts val="3432"/>
              </a:spcBef>
              <a:buSzPct val="125000"/>
              <a:buChar char="•"/>
              <a:defRPr sz="2800"/>
            </a:lvl4pPr>
            <a:lvl5pPr marL="2502455" indent="-376475" algn="l">
              <a:spcBef>
                <a:spcPts val="3432"/>
              </a:spcBef>
              <a:buSzPct val="125000"/>
              <a:buChar char="•"/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68D94-514B-4ABA-840F-96BDBF1BAC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479336" y="2038822"/>
            <a:ext cx="6971394" cy="3486958"/>
          </a:xfrm>
          <a:prstGeom prst="rect">
            <a:avLst/>
          </a:prstGeom>
        </p:spPr>
        <p:txBody>
          <a:bodyPr lIns="76534" tIns="38267" rIns="76534" bIns="38267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440" y="990830"/>
            <a:ext cx="10501533" cy="857449"/>
          </a:xfrm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44440" y="2038822"/>
            <a:ext cx="5111085" cy="3486958"/>
          </a:xfrm>
          <a:prstGeom prst="rect">
            <a:avLst/>
          </a:prstGeom>
        </p:spPr>
        <p:txBody>
          <a:bodyPr anchor="ctr"/>
          <a:lstStyle>
            <a:lvl1pPr marL="320015" indent="-320015" algn="l">
              <a:spcBef>
                <a:spcPts val="2678"/>
              </a:spcBef>
              <a:buSzPct val="125000"/>
              <a:buChar char="•"/>
              <a:defRPr sz="2200"/>
            </a:lvl1pPr>
            <a:lvl2pPr marL="787731" indent="-320015" algn="l">
              <a:spcBef>
                <a:spcPts val="2678"/>
              </a:spcBef>
              <a:buSzPct val="125000"/>
              <a:buChar char="•"/>
              <a:defRPr sz="2200"/>
            </a:lvl2pPr>
            <a:lvl3pPr marL="1255446" indent="-320015" algn="l">
              <a:spcBef>
                <a:spcPts val="2678"/>
              </a:spcBef>
              <a:buSzPct val="125000"/>
              <a:buChar char="•"/>
              <a:defRPr sz="2200"/>
            </a:lvl3pPr>
            <a:lvl4pPr marL="1723162" indent="-320015" algn="l">
              <a:spcBef>
                <a:spcPts val="2678"/>
              </a:spcBef>
              <a:buSzPct val="125000"/>
              <a:buChar char="•"/>
              <a:defRPr sz="2200"/>
            </a:lvl4pPr>
            <a:lvl5pPr marL="2190878" indent="-320015" algn="l">
              <a:spcBef>
                <a:spcPts val="2678"/>
              </a:spcBef>
              <a:buSzPct val="125000"/>
              <a:buChar char="•"/>
              <a:defRPr sz="2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47762-8786-4889-BF80-8810B552639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440" y="1524353"/>
            <a:ext cx="10501533" cy="3810883"/>
          </a:xfrm>
          <a:prstGeom prst="rect">
            <a:avLst/>
          </a:prstGeom>
        </p:spPr>
        <p:txBody>
          <a:bodyPr anchor="ctr"/>
          <a:lstStyle>
            <a:lvl1pPr marL="376475" indent="-376475" algn="l">
              <a:spcBef>
                <a:spcPts val="3432"/>
              </a:spcBef>
              <a:buSzPct val="125000"/>
              <a:buChar char="•"/>
              <a:defRPr sz="2800"/>
            </a:lvl1pPr>
            <a:lvl2pPr marL="907970" indent="-376475" algn="l">
              <a:spcBef>
                <a:spcPts val="3432"/>
              </a:spcBef>
              <a:buSzPct val="125000"/>
              <a:buChar char="•"/>
              <a:defRPr sz="2800"/>
            </a:lvl2pPr>
            <a:lvl3pPr marL="1439465" indent="-376475" algn="l">
              <a:spcBef>
                <a:spcPts val="3432"/>
              </a:spcBef>
              <a:buSzPct val="125000"/>
              <a:buChar char="•"/>
              <a:defRPr sz="2800"/>
            </a:lvl3pPr>
            <a:lvl4pPr marL="1970960" indent="-376475" algn="l">
              <a:spcBef>
                <a:spcPts val="3432"/>
              </a:spcBef>
              <a:buSzPct val="125000"/>
              <a:buChar char="•"/>
              <a:defRPr sz="2800"/>
            </a:lvl4pPr>
            <a:lvl5pPr marL="2502455" indent="-376475" algn="l">
              <a:spcBef>
                <a:spcPts val="3432"/>
              </a:spcBef>
              <a:buSzPct val="125000"/>
              <a:buChar char="•"/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7F437-8060-4111-9002-FC08069B54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7839650" y="3496484"/>
            <a:ext cx="4197793" cy="2100750"/>
          </a:xfrm>
          <a:prstGeom prst="rect">
            <a:avLst/>
          </a:prstGeom>
        </p:spPr>
        <p:txBody>
          <a:bodyPr lIns="76534" tIns="38267" rIns="76534" bIns="38267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7644405" y="1281409"/>
            <a:ext cx="4165059" cy="2083283"/>
          </a:xfrm>
          <a:prstGeom prst="rect">
            <a:avLst/>
          </a:prstGeom>
        </p:spPr>
        <p:txBody>
          <a:bodyPr lIns="76534" tIns="38267" rIns="76534" bIns="38267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-152381" y="1281409"/>
            <a:ext cx="8599957" cy="4301534"/>
          </a:xfrm>
          <a:prstGeom prst="rect">
            <a:avLst/>
          </a:prstGeom>
        </p:spPr>
        <p:txBody>
          <a:bodyPr lIns="76534" tIns="38267" rIns="76534" bIns="38267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477CB-85EC-43DE-8026-55155BC9C1E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888389" y="1719363"/>
            <a:ext cx="10413636" cy="1743925"/>
          </a:xfrm>
          <a:prstGeom prst="rect">
            <a:avLst/>
          </a:prstGeom>
          <a:noFill/>
          <a:ln w="3175">
            <a:noFill/>
            <a:miter lim="400000"/>
            <a:headEnd/>
            <a:tailEnd/>
          </a:ln>
        </p:spPr>
        <p:txBody>
          <a:bodyPr vert="horz" wrap="square" lIns="22677" tIns="22677" rIns="22677" bIns="2267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Medium"/>
              </a:rPr>
              <a:t>Текст заголовка</a:t>
            </a:r>
          </a:p>
        </p:txBody>
      </p:sp>
      <p:sp>
        <p:nvSpPr>
          <p:cNvPr id="1027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888389" y="3511297"/>
            <a:ext cx="10413636" cy="595078"/>
          </a:xfrm>
          <a:prstGeom prst="rect">
            <a:avLst/>
          </a:prstGeom>
          <a:noFill/>
          <a:ln w="3175">
            <a:noFill/>
            <a:miter lim="400000"/>
            <a:headEnd/>
            <a:tailEnd/>
          </a:ln>
        </p:spPr>
        <p:txBody>
          <a:bodyPr vert="horz" wrap="square" lIns="22677" tIns="22677" rIns="22677" bIns="22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pitchFamily="2" charset="0"/>
              </a:rPr>
              <a:t>Уровень текста 1</a:t>
            </a:r>
          </a:p>
          <a:p>
            <a:pPr lvl="1"/>
            <a:r>
              <a:rPr lang="en-US" smtClean="0">
                <a:sym typeface="Helvetica Neue" pitchFamily="2" charset="0"/>
              </a:rPr>
              <a:t>Уровень текста 2</a:t>
            </a:r>
          </a:p>
          <a:p>
            <a:pPr lvl="2"/>
            <a:r>
              <a:rPr lang="en-US" smtClean="0">
                <a:sym typeface="Helvetica Neue" pitchFamily="2" charset="0"/>
              </a:rPr>
              <a:t>Уровень текста 3</a:t>
            </a:r>
          </a:p>
          <a:p>
            <a:pPr lvl="3"/>
            <a:r>
              <a:rPr lang="en-US" smtClean="0">
                <a:sym typeface="Helvetica Neue" pitchFamily="2" charset="0"/>
              </a:rPr>
              <a:t>Уровень текста 4</a:t>
            </a:r>
          </a:p>
          <a:p>
            <a:pPr lvl="4"/>
            <a:r>
              <a:rPr lang="en-US" smtClean="0">
                <a:sym typeface="Helvetica Neue" pitchFamily="2" charset="0"/>
              </a:rPr>
              <a:t>Уровень текста 5</a:t>
            </a:r>
          </a:p>
        </p:txBody>
      </p:sp>
      <p:sp>
        <p:nvSpPr>
          <p:cNvPr id="1028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5955326" y="5764332"/>
            <a:ext cx="250981" cy="245852"/>
          </a:xfrm>
          <a:prstGeom prst="rect">
            <a:avLst/>
          </a:prstGeom>
          <a:noFill/>
          <a:ln w="3175">
            <a:noFill/>
            <a:miter lim="400000"/>
            <a:headEnd/>
            <a:tailEnd/>
          </a:ln>
        </p:spPr>
        <p:txBody>
          <a:bodyPr vert="horz" wrap="none" lIns="22677" tIns="22677" rIns="22677" bIns="22677" numCol="1" anchor="t" anchorCtr="0" compatLnSpc="1">
            <a:prstTxWarp prst="textNoShape">
              <a:avLst/>
            </a:prstTxWarp>
            <a:spAutoFit/>
          </a:bodyPr>
          <a:lstStyle>
            <a:lvl1pPr algn="ctr" hangingPunct="0">
              <a:defRPr sz="13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CAB7CD34-9593-4CA0-A6D8-762E0097D8E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spd="med"/>
  <p:txStyles>
    <p:titleStyle>
      <a:lvl1pPr algn="ctr" defTabSz="490305" rtl="0" eaLnBrk="0" fontAlgn="base" hangingPunct="0">
        <a:spcBef>
          <a:spcPct val="0"/>
        </a:spcBef>
        <a:spcAft>
          <a:spcPct val="0"/>
        </a:spcAft>
        <a:defRPr sz="65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1pPr>
      <a:lvl2pPr algn="ctr" defTabSz="490305" rtl="0" eaLnBrk="0" fontAlgn="base" hangingPunct="0">
        <a:spcBef>
          <a:spcPct val="0"/>
        </a:spcBef>
        <a:spcAft>
          <a:spcPct val="0"/>
        </a:spcAft>
        <a:defRPr sz="65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2pPr>
      <a:lvl3pPr algn="ctr" defTabSz="490305" rtl="0" eaLnBrk="0" fontAlgn="base" hangingPunct="0">
        <a:spcBef>
          <a:spcPct val="0"/>
        </a:spcBef>
        <a:spcAft>
          <a:spcPct val="0"/>
        </a:spcAft>
        <a:defRPr sz="65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3pPr>
      <a:lvl4pPr algn="ctr" defTabSz="490305" rtl="0" eaLnBrk="0" fontAlgn="base" hangingPunct="0">
        <a:spcBef>
          <a:spcPct val="0"/>
        </a:spcBef>
        <a:spcAft>
          <a:spcPct val="0"/>
        </a:spcAft>
        <a:defRPr sz="65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4pPr>
      <a:lvl5pPr algn="ctr" defTabSz="490305" rtl="0" eaLnBrk="0" fontAlgn="base" hangingPunct="0">
        <a:spcBef>
          <a:spcPct val="0"/>
        </a:spcBef>
        <a:spcAft>
          <a:spcPct val="0"/>
        </a:spcAft>
        <a:defRPr sz="65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5pPr>
      <a:lvl6pPr marL="0" marR="0" indent="0" algn="ctr" defTabSz="491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91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91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91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algn="ctr" defTabSz="490305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Helvetica Neue"/>
          <a:ea typeface="Helvetica Neue"/>
          <a:cs typeface="Helvetica Neue"/>
          <a:sym typeface="Helvetica Neue" pitchFamily="2" charset="0"/>
        </a:defRPr>
      </a:lvl1pPr>
      <a:lvl2pPr algn="ctr" defTabSz="490305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Helvetica Neue"/>
          <a:ea typeface="Helvetica Neue"/>
          <a:cs typeface="Helvetica Neue"/>
          <a:sym typeface="Helvetica Neue" pitchFamily="2" charset="0"/>
        </a:defRPr>
      </a:lvl2pPr>
      <a:lvl3pPr algn="ctr" defTabSz="490305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Helvetica Neue"/>
          <a:ea typeface="Helvetica Neue"/>
          <a:cs typeface="Helvetica Neue"/>
          <a:sym typeface="Helvetica Neue" pitchFamily="2" charset="0"/>
        </a:defRPr>
      </a:lvl3pPr>
      <a:lvl4pPr algn="ctr" defTabSz="490305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Helvetica Neue"/>
          <a:ea typeface="Helvetica Neue"/>
          <a:cs typeface="Helvetica Neue"/>
          <a:sym typeface="Helvetica Neue" pitchFamily="2" charset="0"/>
        </a:defRPr>
      </a:lvl4pPr>
      <a:lvl5pPr algn="ctr" defTabSz="490305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Helvetica Neue"/>
          <a:ea typeface="Helvetica Neue"/>
          <a:cs typeface="Helvetica Neue"/>
          <a:sym typeface="Helvetica Neue" pitchFamily="2" charset="0"/>
        </a:defRPr>
      </a:lvl5pPr>
      <a:lvl6pPr marL="0" marR="0" indent="297637" algn="ctr" defTabSz="491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595274" algn="ctr" defTabSz="491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892912" algn="ctr" defTabSz="491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190549" algn="ctr" defTabSz="4913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913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91338" algn="ctr" defTabSz="4913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82676" algn="ctr" defTabSz="4913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574015" algn="ctr" defTabSz="4913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765353" algn="ctr" defTabSz="4913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956691" algn="ctr" defTabSz="4913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148029" algn="ctr" defTabSz="4913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339367" algn="ctr" defTabSz="4913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530706" algn="ctr" defTabSz="4913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18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6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6.png"/><Relationship Id="rId7" Type="http://schemas.openxmlformats.org/officeDocument/2006/relationships/image" Target="../media/image6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6.png"/><Relationship Id="rId7" Type="http://schemas.openxmlformats.org/officeDocument/2006/relationships/image" Target="../media/image6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0.png"/><Relationship Id="rId4" Type="http://schemas.openxmlformats.org/officeDocument/2006/relationships/image" Target="../media/image65.png"/><Relationship Id="rId9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6.png"/><Relationship Id="rId7" Type="http://schemas.openxmlformats.org/officeDocument/2006/relationships/image" Target="../media/image6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1.png"/><Relationship Id="rId4" Type="http://schemas.openxmlformats.org/officeDocument/2006/relationships/image" Target="../media/image67.png"/><Relationship Id="rId9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png"/><Relationship Id="rId7" Type="http://schemas.openxmlformats.org/officeDocument/2006/relationships/image" Target="../media/image78.gi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gif"/><Relationship Id="rId5" Type="http://schemas.openxmlformats.org/officeDocument/2006/relationships/image" Target="../media/image76.gif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"/>
          <p:cNvSpPr/>
          <p:nvPr/>
        </p:nvSpPr>
        <p:spPr>
          <a:xfrm>
            <a:off x="0" y="3936671"/>
            <a:ext cx="12190413" cy="2922917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91337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800" b="0" kern="0">
              <a:solidFill>
                <a:srgbClr val="FFFFFF"/>
              </a:solidFill>
              <a:latin typeface="+mn-lt"/>
              <a:sym typeface="Helvetica Neue Medium"/>
            </a:endParaRPr>
          </a:p>
        </p:txBody>
      </p:sp>
      <p:pic>
        <p:nvPicPr>
          <p:cNvPr id="7" name="Picture 2" descr="C:\Users\NS-Rabies\Desktop\LOGO\LOGO_png\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5465"/>
            <a:ext cx="1710772" cy="264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C1FE666-8225-CF46-A13D-75B666301A12}"/>
              </a:ext>
            </a:extLst>
          </p:cNvPr>
          <p:cNvSpPr txBox="1">
            <a:spLocks/>
          </p:cNvSpPr>
          <p:nvPr/>
        </p:nvSpPr>
        <p:spPr>
          <a:xfrm>
            <a:off x="855387" y="2916499"/>
            <a:ext cx="9992347" cy="20403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9030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Helvetica Neue Light"/>
                <a:sym typeface="Helvetica Neue Medium"/>
              </a:rPr>
              <a:t>«</a:t>
            </a:r>
            <a:r>
              <a:rPr kumimoji="0" 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Helvetica Neue Light"/>
                <a:sym typeface="Helvetica Neue Medium"/>
              </a:rPr>
              <a:t>Регенеративная ветеринарная медицина в лечении эндометритов и маститов крупного рогатого скота»</a:t>
            </a:r>
            <a:endParaRPr kumimoji="0" lang="ru-RU" sz="38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Helvetica Neue Light"/>
              <a:sym typeface="Helvetica Neue Medium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1967738-DE37-8849-A7C7-03B3D552EDA9}"/>
              </a:ext>
            </a:extLst>
          </p:cNvPr>
          <p:cNvSpPr txBox="1">
            <a:spLocks/>
          </p:cNvSpPr>
          <p:nvPr/>
        </p:nvSpPr>
        <p:spPr bwMode="auto">
          <a:xfrm>
            <a:off x="4538571" y="5713572"/>
            <a:ext cx="7651842" cy="87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834" tIns="55417" rIns="110834" bIns="55417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latin typeface="Century Gothic" panose="020B0502020202020204" pitchFamily="34" charset="0"/>
                <a:ea typeface="Rubik" panose="02000604000000020004" pitchFamily="2" charset="-79"/>
                <a:cs typeface="Rubik" panose="02000604000000020004" pitchFamily="2" charset="-79"/>
              </a:rPr>
              <a:t>Джаилиди Георгий Анастасович,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latin typeface="Century Gothic" panose="020B0502020202020204" pitchFamily="34" charset="0"/>
                <a:ea typeface="Rubik" panose="02000604000000020004" pitchFamily="2" charset="-79"/>
                <a:cs typeface="Rubik" panose="02000604000000020004" pitchFamily="2" charset="-79"/>
              </a:rPr>
              <a:t>руководитель ветеринарного департамента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latin typeface="Century Gothic" panose="020B0502020202020204" pitchFamily="34" charset="0"/>
                <a:ea typeface="Rubik" panose="02000604000000020004" pitchFamily="2" charset="-79"/>
                <a:cs typeface="Rubik" panose="02000604000000020004" pitchFamily="2" charset="-79"/>
              </a:rPr>
              <a:t>ООО </a:t>
            </a:r>
            <a:r>
              <a:rPr lang="ru-RU" altLang="ru-RU" sz="2200" b="1" dirty="0">
                <a:latin typeface="Century Gothic" panose="020B0502020202020204" pitchFamily="34" charset="0"/>
                <a:ea typeface="Rubik" panose="02000604000000020004" pitchFamily="2" charset="-79"/>
                <a:cs typeface="Rubik" panose="02000604000000020004" pitchFamily="2" charset="-79"/>
              </a:rPr>
              <a:t>«</a:t>
            </a:r>
            <a:r>
              <a:rPr lang="ru-RU" altLang="ru-RU" sz="2200" b="1" dirty="0" err="1">
                <a:latin typeface="Century Gothic" panose="020B0502020202020204" pitchFamily="34" charset="0"/>
                <a:ea typeface="Rubik" panose="02000604000000020004" pitchFamily="2" charset="-79"/>
                <a:cs typeface="Rubik" panose="02000604000000020004" pitchFamily="2" charset="-79"/>
              </a:rPr>
              <a:t>НовиСтем</a:t>
            </a:r>
            <a:r>
              <a:rPr lang="ru-RU" altLang="ru-RU" sz="2200" b="1" dirty="0" smtClean="0">
                <a:latin typeface="Century Gothic" panose="020B0502020202020204" pitchFamily="34" charset="0"/>
                <a:ea typeface="Rubik" panose="02000604000000020004" pitchFamily="2" charset="-79"/>
                <a:cs typeface="Rubik" panose="02000604000000020004" pitchFamily="2" charset="-79"/>
              </a:rPr>
              <a:t>», кандидат биологических наук</a:t>
            </a:r>
            <a:endParaRPr lang="ru-RU" altLang="ru-RU" sz="2200" b="1" dirty="0">
              <a:latin typeface="Century Gothic" panose="020B0502020202020204" pitchFamily="34" charset="0"/>
              <a:ea typeface="Rubik" panose="02000604000000020004" pitchFamily="2" charset="-79"/>
              <a:cs typeface="Rubik" panose="02000604000000020004" pitchFamily="2" charset="-79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i="1" dirty="0">
              <a:solidFill>
                <a:srgbClr val="002060"/>
              </a:solidFill>
              <a:latin typeface="Rubik" panose="02000604000000020004" pitchFamily="2" charset="-79"/>
              <a:ea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4098" name="Picture 2" descr="https://novistem.ru/template/img/about/lab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86"/>
            <a:ext cx="39147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novistem.ru/template/img/about/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81" y="258916"/>
            <a:ext cx="39052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novistem.ru/template/img/about/lab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840" y="248725"/>
            <a:ext cx="39147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2" y="117425"/>
            <a:ext cx="813768" cy="1322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45933" y="4726"/>
            <a:ext cx="2237426" cy="167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4559" y="981522"/>
            <a:ext cx="1099554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</a:rPr>
              <a:t>микроорганизмы и их токсины разрушают эпителий, выстилающий альвеолы, молочные протоки и цистерну вымени;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</a:rPr>
              <a:t>нарушение целостности эпителиальных клеток;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/>
              <a:t>проникновение микрофлоры </a:t>
            </a:r>
            <a:r>
              <a:rPr lang="ru-RU" sz="2400" dirty="0"/>
              <a:t>в интерстициальную (соединительную) ткань;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распад белков, жиров и углеводов, изменяется состав электролитов, быстро нарастает щелочность секрета, в нем появляются сгустки и хлопья казеина и фибрина;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регенерация </a:t>
            </a:r>
            <a:r>
              <a:rPr lang="ru-RU" sz="2400" dirty="0">
                <a:solidFill>
                  <a:srgbClr val="0070C0"/>
                </a:solidFill>
              </a:rPr>
              <a:t>железистой ткани молочной железы при неэффективном лечении мастита в большинстве случаев неполная, так как осуществляется, в основном, за счет соединительной ткани;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зарастание </a:t>
            </a:r>
            <a:r>
              <a:rPr lang="ru-RU" sz="2400" dirty="0">
                <a:solidFill>
                  <a:srgbClr val="0070C0"/>
                </a:solidFill>
              </a:rPr>
              <a:t>просвета альвеол, </a:t>
            </a:r>
            <a:r>
              <a:rPr lang="ru-RU" sz="2400" dirty="0" smtClean="0">
                <a:solidFill>
                  <a:srgbClr val="0070C0"/>
                </a:solidFill>
              </a:rPr>
              <a:t>атрофия </a:t>
            </a:r>
            <a:r>
              <a:rPr lang="ru-RU" sz="2400" dirty="0">
                <a:solidFill>
                  <a:srgbClr val="0070C0"/>
                </a:solidFill>
              </a:rPr>
              <a:t>железистой ткани, реже </a:t>
            </a:r>
            <a:r>
              <a:rPr lang="ru-RU" sz="2400" dirty="0" err="1" smtClean="0">
                <a:solidFill>
                  <a:srgbClr val="0070C0"/>
                </a:solidFill>
              </a:rPr>
              <a:t>индурация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или </a:t>
            </a:r>
            <a:r>
              <a:rPr lang="ru-RU" sz="2400" dirty="0" smtClean="0">
                <a:solidFill>
                  <a:srgbClr val="0070C0"/>
                </a:solidFill>
              </a:rPr>
              <a:t>гангрена </a:t>
            </a:r>
            <a:r>
              <a:rPr lang="ru-RU" sz="2400" dirty="0">
                <a:solidFill>
                  <a:srgbClr val="0070C0"/>
                </a:solidFill>
              </a:rPr>
              <a:t>молочной железы.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86555" y="255391"/>
            <a:ext cx="4833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/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ПАТОГЕНЕЗ МАСТИТА</a:t>
            </a:r>
          </a:p>
        </p:txBody>
      </p:sp>
    </p:spTree>
    <p:extLst>
      <p:ext uri="{BB962C8B-B14F-4D97-AF65-F5344CB8AC3E}">
        <p14:creationId xmlns:p14="http://schemas.microsoft.com/office/powerpoint/2010/main" val="237163831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2" y="117425"/>
            <a:ext cx="813768" cy="1322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45933" y="4726"/>
            <a:ext cx="2237426" cy="167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4559" y="2349674"/>
            <a:ext cx="109955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Лечение </a:t>
            </a:r>
            <a:r>
              <a:rPr lang="ru-RU" sz="2400" dirty="0">
                <a:solidFill>
                  <a:schemeClr val="tx1"/>
                </a:solidFill>
              </a:rPr>
              <a:t>коров, больных маститом, должно быть </a:t>
            </a:r>
            <a:r>
              <a:rPr lang="ru-RU" sz="2400" dirty="0" smtClean="0">
                <a:solidFill>
                  <a:schemeClr val="tx1"/>
                </a:solidFill>
              </a:rPr>
              <a:t>комплексным, направленным на:</a:t>
            </a:r>
            <a:endParaRPr lang="ru-RU" sz="2400" dirty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подавление жизнедеятельности </a:t>
            </a:r>
            <a:r>
              <a:rPr lang="ru-RU" sz="2400" dirty="0" smtClean="0">
                <a:solidFill>
                  <a:schemeClr val="tx1"/>
                </a:solidFill>
              </a:rPr>
              <a:t>микрофлоры;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 повышение факторов резистентности вымени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  <a:endParaRPr lang="ru-RU" sz="2400" dirty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устранение болезненности и отечности его тканей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восстановление физиологической функции пораженных </a:t>
            </a:r>
            <a:r>
              <a:rPr lang="ru-RU" sz="2400" dirty="0" smtClean="0">
                <a:solidFill>
                  <a:schemeClr val="tx1"/>
                </a:solidFill>
              </a:rPr>
              <a:t>четвертей, в </a:t>
            </a:r>
            <a:r>
              <a:rPr lang="ru-RU" sz="2400" dirty="0" err="1" smtClean="0">
                <a:solidFill>
                  <a:schemeClr val="tx1"/>
                </a:solidFill>
              </a:rPr>
              <a:t>т.ч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rgbClr val="0070C0"/>
                </a:solidFill>
              </a:rPr>
              <a:t>регенерацию </a:t>
            </a:r>
            <a:r>
              <a:rPr lang="ru-RU" sz="2400" dirty="0">
                <a:solidFill>
                  <a:srgbClr val="0070C0"/>
                </a:solidFill>
              </a:rPr>
              <a:t>железистой ткани молочной </a:t>
            </a:r>
            <a:r>
              <a:rPr lang="ru-RU" sz="2400" dirty="0" smtClean="0">
                <a:solidFill>
                  <a:srgbClr val="0070C0"/>
                </a:solidFill>
              </a:rPr>
              <a:t>железы.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6478" y="962744"/>
            <a:ext cx="943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Общие требования к лечению коров, </a:t>
            </a:r>
          </a:p>
          <a:p>
            <a:pPr algn="ctr" hangingPunct="0"/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больных маститом</a:t>
            </a:r>
          </a:p>
        </p:txBody>
      </p:sp>
    </p:spTree>
    <p:extLst>
      <p:ext uri="{BB962C8B-B14F-4D97-AF65-F5344CB8AC3E}">
        <p14:creationId xmlns:p14="http://schemas.microsoft.com/office/powerpoint/2010/main" val="207136933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45933" y="4726"/>
            <a:ext cx="2237426" cy="16704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426"/>
            <a:ext cx="813768" cy="13223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75888" y="721877"/>
            <a:ext cx="6092825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+mn-lt"/>
              </a:rPr>
              <a:t>Регенеративная </a:t>
            </a:r>
            <a:r>
              <a:rPr lang="ru-RU" sz="2400" dirty="0" smtClean="0">
                <a:latin typeface="+mn-lt"/>
              </a:rPr>
              <a:t>медицина - </a:t>
            </a: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восстановление пораженной болезнью или поврежденной (травмированной) ткани с </a:t>
            </a: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помощью: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активации эндогенных стволовых клеток или с </a:t>
            </a: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помощью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трансплантации 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клеток (клеточной терапии), или </a:t>
            </a:r>
            <a:endParaRPr lang="ru-RU" sz="2400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путем 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введения </a:t>
            </a:r>
            <a:r>
              <a:rPr lang="ru-RU" sz="2400" dirty="0" err="1">
                <a:latin typeface="+mn-lt"/>
                <a:cs typeface="Times New Roman" panose="02020603050405020304" pitchFamily="18" charset="0"/>
              </a:rPr>
              <a:t>белково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 -пептидных комплексов (секретом), полученный из кондиционной среды при культивировании </a:t>
            </a:r>
            <a:r>
              <a:rPr lang="ru-RU" sz="2400" dirty="0" err="1">
                <a:latin typeface="+mn-lt"/>
                <a:cs typeface="Times New Roman" panose="02020603050405020304" pitchFamily="18" charset="0"/>
              </a:rPr>
              <a:t>мезенхимальных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 стволовых клеток животных или человека</a:t>
            </a:r>
            <a:endParaRPr lang="ru-RU" sz="2400" dirty="0"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62" y="1675175"/>
            <a:ext cx="5688632" cy="412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64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482" y="28472"/>
            <a:ext cx="813768" cy="1322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0" y="4967123"/>
            <a:ext cx="2079530" cy="1877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79809" y="28472"/>
            <a:ext cx="2110604" cy="1877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4350" y="967337"/>
            <a:ext cx="53108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Стволовые клетки - это недифференцированные (незрелые) клетки организма животных или человека, способные к самообновлению, образуя новые стволовые клетки путем митоза (деления), либо превращения в специализированные дифференцированные клетки различных органов и ткани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374" y="839685"/>
            <a:ext cx="3960441" cy="24405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333" y="3717826"/>
            <a:ext cx="4043030" cy="22694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85109" y="4149874"/>
            <a:ext cx="6092825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000" dirty="0"/>
              <a:t>Стволовые клетки сохраняются и функционируют во взрослом организме живых существ на всем протяжении их жизни, осуществляя физиологическое обновление и восстановление тканей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238419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52987" y="0"/>
            <a:ext cx="2237426" cy="167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3285"/>
            <a:ext cx="2237426" cy="16704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82484" y="151656"/>
            <a:ext cx="6957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/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Классификация стволовых клеток: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482" y="8116"/>
            <a:ext cx="707197" cy="1140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22" y="2845989"/>
            <a:ext cx="3384376" cy="22562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3229" y="587790"/>
            <a:ext cx="3556580" cy="4240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Ebrima" panose="02000000000000000000" pitchFamily="2" charset="0"/>
                <a:cs typeface="Ebrima" panose="02000000000000000000" pitchFamily="2" charset="0"/>
                <a:sym typeface="Helvetica Neue"/>
              </a:rPr>
              <a:t>По источнику выделения:</a:t>
            </a:r>
            <a:endParaRPr kumimoji="0" lang="ru-RU" sz="2400" b="1" i="1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Ebrima" panose="02000000000000000000" pitchFamily="2" charset="0"/>
              <a:cs typeface="Ebrima" panose="02000000000000000000" pitchFamily="2" charset="0"/>
              <a:sym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48" y="1163592"/>
            <a:ext cx="4153416" cy="159359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1)Эмбриональные </a:t>
            </a:r>
            <a:r>
              <a:rPr lang="ru-RU" sz="2000" dirty="0">
                <a:latin typeface="Helvetica Neue"/>
                <a:ea typeface="Helvetica Neue"/>
                <a:cs typeface="Helvetica Neue"/>
                <a:sym typeface="Helvetica Neue"/>
              </a:rPr>
              <a:t>стволовые </a:t>
            </a:r>
            <a:r>
              <a:rPr lang="ru-RU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клетки-</a:t>
            </a:r>
          </a:p>
          <a:p>
            <a:pPr algn="ctr" defTabSz="587022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b="0" dirty="0">
                <a:latin typeface="Helvetica Neue"/>
                <a:ea typeface="Helvetica Neue"/>
                <a:cs typeface="Helvetica Neue"/>
                <a:sym typeface="Helvetica Neue"/>
              </a:rPr>
              <a:t>в</a:t>
            </a: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нутриклеточная масса раннего эмбриона(на этапе </a:t>
            </a:r>
            <a:r>
              <a:rPr kumimoji="0" lang="ru-RU" sz="2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бластоцисты</a:t>
            </a: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4-7 день развития);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97" y="2864203"/>
            <a:ext cx="4295006" cy="128582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2)Фетальные стволовые клетки- </a:t>
            </a: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клетки зародыша на 9-12 неделе развития (выделенные от абортивного материала);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3822" y="4221882"/>
            <a:ext cx="4462844" cy="220915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3) Постнатальные стволовые клетки(стволовые</a:t>
            </a:r>
            <a:r>
              <a:rPr kumimoji="0" lang="ru-RU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клетки взрослого организма):</a:t>
            </a: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0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-Гемопоэтические;</a:t>
            </a: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-Мезенхимные(</a:t>
            </a:r>
            <a:r>
              <a:rPr kumimoji="0" lang="ru-RU" sz="2000" b="0" i="0" u="none" strike="noStrike" cap="none" spc="0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мезенхимальные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);</a:t>
            </a: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0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ru-RU" sz="2000" b="0" baseline="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Стромальные</a:t>
            </a:r>
            <a:r>
              <a:rPr lang="ru-RU" sz="2000" b="0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Тканеспецифичные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31310" y="587790"/>
            <a:ext cx="5082569" cy="4240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Ebrima" panose="02000000000000000000" pitchFamily="2" charset="0"/>
                <a:cs typeface="Ebrima" panose="02000000000000000000" pitchFamily="2" charset="0"/>
                <a:sym typeface="Helvetica Neue"/>
              </a:rPr>
              <a:t>По способности к дифференцировке:</a:t>
            </a:r>
            <a:endParaRPr kumimoji="0" lang="ru-RU" sz="2400" b="1" i="1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Ebrima" panose="02000000000000000000" pitchFamily="2" charset="0"/>
              <a:cs typeface="Ebrima" panose="02000000000000000000" pitchFamily="2" charset="0"/>
              <a:sym typeface="Helvetica Neu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4701" y="1030228"/>
            <a:ext cx="4320481" cy="9780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1) </a:t>
            </a:r>
            <a:r>
              <a:rPr kumimoji="0" lang="ru-RU" sz="20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Тотипотентные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(клетки первых дней жизни организма,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зигота и бластомеры);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49499" y="1915622"/>
            <a:ext cx="3985682" cy="9780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2) Плюрипотентные </a:t>
            </a: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(способные дать все типы тканей организма (</a:t>
            </a:r>
            <a:r>
              <a:rPr kumimoji="0" lang="ru-RU" sz="2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эмбриобласты</a:t>
            </a: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и </a:t>
            </a:r>
            <a:r>
              <a:rPr kumimoji="0" lang="ru-RU" sz="2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бластоцисты</a:t>
            </a:r>
            <a:r>
              <a:rPr lang="ru-RU" sz="2000" b="0" dirty="0" smtClean="0">
                <a:latin typeface="Helvetica Neue"/>
                <a:ea typeface="Helvetica Neue"/>
                <a:cs typeface="Helvetica Neue"/>
                <a:sym typeface="Helvetica Neue"/>
              </a:rPr>
              <a:t>);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23399" y="3099722"/>
            <a:ext cx="4290480" cy="19013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3)</a:t>
            </a:r>
            <a:r>
              <a:rPr lang="ru-RU" sz="2000" dirty="0" err="1" smtClean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Мультипотентные</a:t>
            </a:r>
            <a:r>
              <a:rPr lang="ru-RU" sz="2000" dirty="0" smtClean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/полипотентные </a:t>
            </a: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(незрелые недифференцированные клетки, способные стать любой тканью организма(остеобласты, </a:t>
            </a:r>
            <a:r>
              <a:rPr kumimoji="0" lang="ru-RU" sz="2000" b="0" i="0" u="none" strike="noStrike" cap="none" spc="0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хондробласты</a:t>
            </a: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миобласты, </a:t>
            </a:r>
            <a:r>
              <a:rPr kumimoji="0" lang="ru-RU" sz="2000" b="0" i="0" u="none" strike="noStrike" cap="none" spc="0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кератобласты</a:t>
            </a: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и др.);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49499" y="5154985"/>
            <a:ext cx="4164380" cy="159359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4) Унипотентные/</a:t>
            </a:r>
            <a:r>
              <a:rPr kumimoji="0" lang="ru-RU" sz="20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монопотентные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(незрелые клетки ,способные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дать только один тип клеток – к ним относятся клетки-предшественники и </a:t>
            </a:r>
            <a:r>
              <a:rPr kumimoji="0" lang="ru-RU" sz="2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бластные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клетки).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27960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13468" y="0"/>
            <a:ext cx="2237426" cy="16704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31" y="954744"/>
            <a:ext cx="3131154" cy="122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1" y="918797"/>
            <a:ext cx="3806146" cy="133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469" y="1237621"/>
            <a:ext cx="4163253" cy="128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8997" y="2164858"/>
            <a:ext cx="380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Федеративная Республика Германия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05496" y="2584786"/>
            <a:ext cx="216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Южная Корея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32870" y="2517666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Сан-Марино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7" y="3241759"/>
            <a:ext cx="3806147" cy="125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39877" y="4566966"/>
            <a:ext cx="2109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США, Канада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914" y="3244483"/>
            <a:ext cx="4123495" cy="101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195832" y="4376378"/>
            <a:ext cx="1604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Малайзия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448" y="3098278"/>
            <a:ext cx="3576424" cy="115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58186" y="4411621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Япония</a:t>
            </a:r>
            <a:endParaRPr lang="ru-RU" sz="2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9" y="4932954"/>
            <a:ext cx="3744415" cy="128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44212" y="6217376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Бельгия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914" y="5028631"/>
            <a:ext cx="3045033" cy="97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656465" y="6217376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Япония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21" y="5103523"/>
            <a:ext cx="3848483" cy="84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665183" y="6217376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/>
              <a:t>США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66253" y="273594"/>
            <a:ext cx="8668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/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Мировые лидеры регенеративной медицины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707197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8015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13468" y="0"/>
            <a:ext cx="2237426" cy="16704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197546"/>
            <a:ext cx="24860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022" y="1264097"/>
            <a:ext cx="2476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0" y="1225997"/>
            <a:ext cx="24669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66" y="1285102"/>
            <a:ext cx="24384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2" y="3792192"/>
            <a:ext cx="24669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72" y="3811242"/>
            <a:ext cx="24574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05" y="3841932"/>
            <a:ext cx="24384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755" y="3832407"/>
            <a:ext cx="24574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86" y="141677"/>
            <a:ext cx="2438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41979" y="9324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dirty="0"/>
              <a:t> </a:t>
            </a:r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Немецкий институт регенеративной, трансляционной и клеточной медицины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707197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8336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9837"/>
            <a:ext cx="2237426" cy="167044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" y="1005708"/>
            <a:ext cx="7099127" cy="286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58" y="4072352"/>
            <a:ext cx="6307039" cy="247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661" y="1670449"/>
            <a:ext cx="421561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0703" y="4570066"/>
            <a:ext cx="51125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Институт </a:t>
            </a:r>
            <a:endParaRPr lang="ru-RU" sz="2800" spc="24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800" spc="240" dirty="0" smtClean="0">
                <a:solidFill>
                  <a:schemeClr val="accent3">
                    <a:lumMod val="50000"/>
                  </a:schemeClr>
                </a:solidFill>
              </a:rPr>
              <a:t>биологических </a:t>
            </a:r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наук в Республике Сан-Марино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707197" cy="11400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13468" y="0"/>
            <a:ext cx="2237426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4886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18"/>
            <a:ext cx="707197" cy="11400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987" y="0"/>
            <a:ext cx="2237426" cy="167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234" y="5189139"/>
            <a:ext cx="2237426" cy="1670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3947" y="328766"/>
            <a:ext cx="9795795" cy="48560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hangingPunct="0"/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  <a:sym typeface="Helvetica Neue"/>
              </a:rPr>
              <a:t>Мезенхимные (</a:t>
            </a:r>
            <a:r>
              <a:rPr lang="ru-RU" sz="2800" spc="240" dirty="0" err="1">
                <a:solidFill>
                  <a:schemeClr val="accent3">
                    <a:lumMod val="50000"/>
                  </a:schemeClr>
                </a:solidFill>
                <a:sym typeface="Helvetica Neue"/>
              </a:rPr>
              <a:t>мезенхимальные</a:t>
            </a:r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  <a:sym typeface="Helvetica Neue"/>
              </a:rPr>
              <a:t>) стволовые клетки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2519" y="936489"/>
            <a:ext cx="63570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/>
              <a:t>Это тип </a:t>
            </a:r>
            <a:r>
              <a:rPr lang="ru-RU" sz="2000" dirty="0" err="1"/>
              <a:t>мультипотентных</a:t>
            </a:r>
            <a:r>
              <a:rPr lang="ru-RU" sz="2000" dirty="0"/>
              <a:t> стволовых клеток, которые играют важную роль в восстановлении </a:t>
            </a:r>
            <a:r>
              <a:rPr lang="ru-RU" sz="2000" dirty="0" smtClean="0"/>
              <a:t>различных повреждений </a:t>
            </a:r>
            <a:r>
              <a:rPr lang="ru-RU" sz="2000" dirty="0"/>
              <a:t>органов и тканей взрослого организма.</a:t>
            </a:r>
            <a:br>
              <a:rPr lang="ru-RU" sz="2000" dirty="0"/>
            </a:br>
            <a:r>
              <a:rPr lang="ru-RU" sz="2000" dirty="0"/>
              <a:t>МСК характеризуются высоким пролиферативным потенциалом, способностью к самообновлению, а также дифференцировкой в остео-, </a:t>
            </a:r>
            <a:r>
              <a:rPr lang="ru-RU" sz="2000" dirty="0" err="1"/>
              <a:t>хондро</a:t>
            </a:r>
            <a:r>
              <a:rPr lang="ru-RU" sz="2000" dirty="0"/>
              <a:t>- и </a:t>
            </a:r>
            <a:r>
              <a:rPr lang="ru-RU" sz="2000" dirty="0" err="1"/>
              <a:t>адипогенном</a:t>
            </a:r>
            <a:r>
              <a:rPr lang="ru-RU" sz="2000" dirty="0"/>
              <a:t> направлениях и т.д.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7926" y="3811060"/>
            <a:ext cx="63815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Основным </a:t>
            </a:r>
            <a:r>
              <a:rPr lang="ru-RU" sz="2000" dirty="0"/>
              <a:t>источником ММСК является костный мозг. Кроме того, они обнаружены в жировой ткани и ряде других тканей с хорошим кровоснабжением. Кроме того, МСК были обнаружены в пульпе молочных зубов, амниотической (околоплодной) жидкости, пуповинной крови и </a:t>
            </a:r>
            <a:r>
              <a:rPr lang="ru-RU" sz="2000" dirty="0" err="1"/>
              <a:t>вартоновом</a:t>
            </a:r>
            <a:r>
              <a:rPr lang="ru-RU" sz="2000" dirty="0"/>
              <a:t> студне пупочного канатика.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99" y="1505625"/>
            <a:ext cx="4896544" cy="398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6" y="5194224"/>
            <a:ext cx="2237426" cy="16704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337" y="645506"/>
            <a:ext cx="7889537" cy="5331994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944941" y="837506"/>
            <a:ext cx="3011685" cy="4565381"/>
            <a:chOff x="944941" y="837506"/>
            <a:chExt cx="3011685" cy="456538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2638" y="837506"/>
              <a:ext cx="1670449" cy="119492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941" y="976807"/>
              <a:ext cx="3011685" cy="4426080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51" y="1917626"/>
            <a:ext cx="5755123" cy="2024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956" y="3399082"/>
            <a:ext cx="1938696" cy="5425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556" y="5047084"/>
            <a:ext cx="2115495" cy="5547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1620" y="5991025"/>
            <a:ext cx="6984776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Секретом- комплекс</a:t>
            </a:r>
            <a:r>
              <a:rPr kumimoji="0" lang="ru-RU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активных </a:t>
            </a:r>
            <a:r>
              <a:rPr kumimoji="0" lang="ru-RU" sz="20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белково</a:t>
            </a:r>
            <a:r>
              <a:rPr kumimoji="0" lang="ru-RU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-пептидных веществ, выделенных в результате разрушения МСК.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52987" y="-1120"/>
            <a:ext cx="2237426" cy="16704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56" y="45418"/>
            <a:ext cx="707197" cy="11400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53853" y="129841"/>
            <a:ext cx="4536504" cy="48560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  <a:sym typeface="Helvetica Neue"/>
              </a:rPr>
              <a:t>Выделение </a:t>
            </a:r>
            <a:r>
              <a:rPr lang="ru-RU" sz="2800" spc="240" dirty="0" err="1">
                <a:solidFill>
                  <a:schemeClr val="accent3">
                    <a:lumMod val="50000"/>
                  </a:schemeClr>
                </a:solidFill>
                <a:sym typeface="Helvetica Neue"/>
              </a:rPr>
              <a:t>секретома</a:t>
            </a:r>
            <a:endParaRPr lang="ru-RU" sz="2800" spc="240" dirty="0">
              <a:solidFill>
                <a:schemeClr val="accent3">
                  <a:lumMod val="50000"/>
                </a:schemeClr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026296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8742" y="333450"/>
            <a:ext cx="72008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2800" i="1" spc="240" dirty="0">
                <a:solidFill>
                  <a:schemeClr val="accent3">
                    <a:lumMod val="50000"/>
                  </a:schemeClr>
                </a:solidFill>
              </a:rPr>
              <a:t>Причины выбраковки коров</a:t>
            </a:r>
          </a:p>
          <a:p>
            <a:pPr algn="ctr">
              <a:buFontTx/>
              <a:buNone/>
            </a:pPr>
            <a:endParaRPr lang="ru-RU" altLang="ru-RU" sz="2000" dirty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Потеря продуктивности </a:t>
            </a:r>
            <a:r>
              <a:rPr lang="ru-RU" altLang="ru-RU" sz="2400" dirty="0" smtClean="0">
                <a:solidFill>
                  <a:schemeClr val="tx1"/>
                </a:solidFill>
              </a:rPr>
              <a:t>– 72</a:t>
            </a:r>
            <a:r>
              <a:rPr lang="ru-RU" altLang="ru-RU" sz="2400" dirty="0">
                <a:solidFill>
                  <a:schemeClr val="tx1"/>
                </a:solidFill>
              </a:rPr>
              <a:t>% </a:t>
            </a:r>
            <a:r>
              <a:rPr lang="ru-RU" altLang="ru-RU" sz="2400" dirty="0" smtClean="0">
                <a:solidFill>
                  <a:schemeClr val="tx1"/>
                </a:solidFill>
              </a:rPr>
              <a:t>(маститы </a:t>
            </a:r>
            <a:r>
              <a:rPr lang="ru-RU" altLang="ru-RU" sz="2400" dirty="0">
                <a:solidFill>
                  <a:schemeClr val="tx1"/>
                </a:solidFill>
              </a:rPr>
              <a:t>46%, яловость 26%);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altLang="ru-RU" sz="2400" dirty="0"/>
              <a:t>Проблемы копыт и костяка – 16</a:t>
            </a:r>
            <a:r>
              <a:rPr lang="ru-RU" altLang="ru-RU" sz="2400" dirty="0" smtClean="0"/>
              <a:t>%;</a:t>
            </a:r>
            <a:endParaRPr lang="ru-RU" altLang="ru-RU" sz="2400" dirty="0"/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altLang="ru-RU" sz="2400" dirty="0"/>
              <a:t>Остальные – 12</a:t>
            </a:r>
            <a:r>
              <a:rPr lang="ru-RU" altLang="ru-RU" sz="2400" dirty="0" smtClean="0"/>
              <a:t>%.</a:t>
            </a:r>
            <a:endParaRPr lang="ru-RU" altLang="ru-RU" sz="2400" dirty="0"/>
          </a:p>
          <a:p>
            <a:pPr algn="just"/>
            <a:endParaRPr lang="ru-RU" altLang="ru-RU" sz="2400" dirty="0">
              <a:solidFill>
                <a:srgbClr val="116CFF"/>
              </a:solidFill>
            </a:endParaRPr>
          </a:p>
          <a:p>
            <a:pPr algn="just"/>
            <a:r>
              <a:rPr lang="ru-RU" altLang="ru-RU" sz="2400" i="1" dirty="0"/>
              <a:t>(По данным</a:t>
            </a:r>
            <a:r>
              <a:rPr lang="en-CA" altLang="ru-RU" sz="2400" i="1" dirty="0"/>
              <a:t> Dairy Science 85:2250-2256</a:t>
            </a:r>
            <a:r>
              <a:rPr lang="en-CA" altLang="ru-RU" sz="2400" dirty="0"/>
              <a:t>)</a:t>
            </a:r>
            <a:endParaRPr lang="ru-RU" alt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2" y="117425"/>
            <a:ext cx="813768" cy="13223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45933" y="0"/>
            <a:ext cx="2237426" cy="167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pic>
        <p:nvPicPr>
          <p:cNvPr id="6146" name="Picture 2" descr="Сколько мяса в коров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32" y="3811587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Толстая корова (43 фото) 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48" y="3811587"/>
            <a:ext cx="487680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642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70488" y="0"/>
            <a:ext cx="2237426" cy="167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7197" cy="11400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41127" y="358170"/>
            <a:ext cx="86781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Регенеративные </a:t>
            </a:r>
            <a:r>
              <a:rPr lang="ru-RU" sz="2800" spc="290" dirty="0">
                <a:solidFill>
                  <a:schemeClr val="accent3">
                    <a:lumMod val="50000"/>
                  </a:schemeClr>
                </a:solidFill>
              </a:rPr>
              <a:t>препараты </a:t>
            </a:r>
            <a:r>
              <a:rPr lang="ru-RU" sz="2800" spc="290" dirty="0" smtClean="0">
                <a:solidFill>
                  <a:schemeClr val="accent3">
                    <a:lumMod val="50000"/>
                  </a:schemeClr>
                </a:solidFill>
              </a:rPr>
              <a:t>ООО «</a:t>
            </a:r>
            <a:r>
              <a:rPr lang="ru-RU" sz="2800" spc="290" dirty="0" err="1" smtClean="0">
                <a:solidFill>
                  <a:schemeClr val="accent3">
                    <a:lumMod val="50000"/>
                  </a:schemeClr>
                </a:solidFill>
              </a:rPr>
              <a:t>Новистем</a:t>
            </a:r>
            <a:r>
              <a:rPr lang="ru-RU" sz="2800" spc="290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r>
              <a:rPr lang="ru-RU" sz="2800" spc="295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spc="280" dirty="0">
                <a:solidFill>
                  <a:schemeClr val="accent3">
                    <a:lumMod val="50000"/>
                  </a:schemeClr>
                </a:solidFill>
              </a:rPr>
              <a:t>для</a:t>
            </a:r>
            <a:r>
              <a:rPr lang="ru-RU" sz="2800" spc="-6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spc="330" dirty="0">
                <a:solidFill>
                  <a:schemeClr val="accent3">
                    <a:lumMod val="50000"/>
                  </a:schemeClr>
                </a:solidFill>
              </a:rPr>
              <a:t>крупного</a:t>
            </a:r>
            <a:r>
              <a:rPr lang="ru-RU" sz="2800" spc="-5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spc="290" dirty="0">
                <a:solidFill>
                  <a:schemeClr val="accent3">
                    <a:lumMod val="50000"/>
                  </a:schemeClr>
                </a:solidFill>
              </a:rPr>
              <a:t>рогатого</a:t>
            </a:r>
            <a:r>
              <a:rPr lang="ru-RU" sz="2800" spc="-5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spc="345" dirty="0">
                <a:solidFill>
                  <a:schemeClr val="accent3">
                    <a:lumMod val="50000"/>
                  </a:schemeClr>
                </a:solidFill>
              </a:rPr>
              <a:t>скота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190550" y="1572947"/>
            <a:ext cx="3070870" cy="3204210"/>
            <a:chOff x="0" y="2157006"/>
            <a:chExt cx="2709545" cy="3204210"/>
          </a:xfrm>
        </p:grpSpPr>
        <p:sp>
          <p:nvSpPr>
            <p:cNvPr id="8" name="object 5"/>
            <p:cNvSpPr/>
            <p:nvPr/>
          </p:nvSpPr>
          <p:spPr>
            <a:xfrm>
              <a:off x="0" y="2157006"/>
              <a:ext cx="1781175" cy="3204210"/>
            </a:xfrm>
            <a:custGeom>
              <a:avLst/>
              <a:gdLst/>
              <a:ahLst/>
              <a:cxnLst/>
              <a:rect l="l" t="t" r="r" b="b"/>
              <a:pathLst>
                <a:path w="1781175" h="3204210">
                  <a:moveTo>
                    <a:pt x="1751434" y="0"/>
                  </a:moveTo>
                  <a:lnTo>
                    <a:pt x="0" y="0"/>
                  </a:lnTo>
                  <a:lnTo>
                    <a:pt x="0" y="3203994"/>
                  </a:lnTo>
                  <a:lnTo>
                    <a:pt x="1170002" y="3203994"/>
                  </a:lnTo>
                  <a:lnTo>
                    <a:pt x="1184517" y="3201211"/>
                  </a:lnTo>
                  <a:lnTo>
                    <a:pt x="1197337" y="3193622"/>
                  </a:lnTo>
                  <a:lnTo>
                    <a:pt x="1207098" y="3182364"/>
                  </a:lnTo>
                  <a:lnTo>
                    <a:pt x="1212433" y="3168573"/>
                  </a:lnTo>
                  <a:lnTo>
                    <a:pt x="1780999" y="35420"/>
                  </a:lnTo>
                  <a:lnTo>
                    <a:pt x="1780675" y="21634"/>
                  </a:lnTo>
                  <a:lnTo>
                    <a:pt x="1775003" y="10375"/>
                  </a:lnTo>
                  <a:lnTo>
                    <a:pt x="1764938" y="2784"/>
                  </a:lnTo>
                  <a:lnTo>
                    <a:pt x="1751434" y="0"/>
                  </a:lnTo>
                  <a:close/>
                </a:path>
              </a:pathLst>
            </a:custGeom>
            <a:solidFill>
              <a:srgbClr val="5EB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361006"/>
              <a:ext cx="2708998" cy="2795999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3260800" y="1393933"/>
            <a:ext cx="8739062" cy="6986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124460" indent="-342900">
              <a:lnSpc>
                <a:spcPct val="1212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разработаны </a:t>
            </a:r>
            <a:r>
              <a:rPr lang="ru-RU" sz="20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российскими учеными; </a:t>
            </a:r>
            <a:endParaRPr lang="ru-RU" sz="200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355600" marR="124460" indent="-342900">
              <a:lnSpc>
                <a:spcPct val="1212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прошли </a:t>
            </a:r>
            <a:r>
              <a:rPr lang="ru-RU" sz="20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производственные испытания в ряде хозяйств </a:t>
            </a:r>
            <a:r>
              <a:rPr lang="ru-RU" sz="20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РФ;</a:t>
            </a:r>
            <a:r>
              <a:rPr lang="ru-RU" sz="20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lang="ru-RU" sz="200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355600" marR="124460" indent="-342900">
              <a:lnSpc>
                <a:spcPct val="1212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зарегистрированы </a:t>
            </a:r>
            <a:r>
              <a:rPr lang="ru-RU" sz="2000" dirty="0">
                <a:solidFill>
                  <a:srgbClr val="231F20"/>
                </a:solidFill>
                <a:latin typeface="Microsoft Sans Serif"/>
                <a:cs typeface="Microsoft Sans Serif"/>
              </a:rPr>
              <a:t>в едином реестре ветеринарных </a:t>
            </a:r>
            <a:r>
              <a:rPr lang="ru-RU" sz="20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препаратов;</a:t>
            </a:r>
          </a:p>
          <a:p>
            <a:pPr marL="355600" marR="124460" indent="-342900">
              <a:lnSpc>
                <a:spcPct val="1212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лечат </a:t>
            </a:r>
            <a:r>
              <a:rPr lang="ru-RU" sz="2000" dirty="0">
                <a:solidFill>
                  <a:srgbClr val="231F20"/>
                </a:solidFill>
                <a:latin typeface="Microsoft Sans Serif"/>
                <a:cs typeface="Microsoft Sans Serif"/>
              </a:rPr>
              <a:t>и  </a:t>
            </a:r>
            <a:r>
              <a:rPr lang="ru-RU" sz="200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профилактируют</a:t>
            </a:r>
            <a:r>
              <a:rPr lang="ru-RU" sz="20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заболевания посредством запуска каскада регенеративно-</a:t>
            </a:r>
            <a:r>
              <a:rPr lang="ru-RU" sz="20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репаративных</a:t>
            </a:r>
            <a:r>
              <a:rPr lang="ru-RU" sz="20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процессов с вовлечением активной  стимуляции иммунокомпетентных </a:t>
            </a:r>
            <a:r>
              <a:rPr lang="ru-RU" sz="20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клеток;</a:t>
            </a:r>
            <a:r>
              <a:rPr lang="ru-RU" sz="20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lang="ru-RU" sz="200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355600" marR="124460" indent="-342900">
              <a:lnSpc>
                <a:spcPct val="1212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позволяют </a:t>
            </a:r>
            <a:r>
              <a:rPr lang="ru-RU" sz="20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снизить  использование антибактериальных и гормональных </a:t>
            </a:r>
            <a:r>
              <a:rPr lang="ru-RU" sz="20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средств;</a:t>
            </a:r>
            <a:r>
              <a:rPr lang="ru-RU" sz="20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endParaRPr lang="ru-RU" sz="2000" dirty="0" smtClean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355600" marR="124460" indent="-342900">
              <a:lnSpc>
                <a:spcPct val="1212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 содержат  ингибирующих веществ и не требуют выдержки по молоку и мясу</a:t>
            </a:r>
            <a:r>
              <a:rPr lang="ru-RU" sz="20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;</a:t>
            </a:r>
            <a:r>
              <a:rPr lang="ru-RU" sz="20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lang="ru-RU" sz="200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355600" marR="124460" indent="-342900">
              <a:lnSpc>
                <a:spcPct val="1212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lang="ru-RU" sz="20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пособны эффективно </a:t>
            </a:r>
            <a:r>
              <a:rPr lang="ru-RU" sz="200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бороться с </a:t>
            </a:r>
            <a:r>
              <a:rPr lang="ru-RU" sz="20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маститами, эндометритами, болезнями конечностей, заболеванием молодняка и др.,</a:t>
            </a:r>
            <a:r>
              <a:rPr lang="ru-RU" sz="20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lang="ru-RU" sz="200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355600" marR="124460" indent="-342900">
              <a:lnSpc>
                <a:spcPct val="1212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улучшают </a:t>
            </a:r>
            <a:r>
              <a:rPr lang="ru-RU" sz="20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оплодотворяемость</a:t>
            </a:r>
            <a:r>
              <a:rPr lang="ru-RU" sz="20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животных за счет активизации процессов регенерации.</a:t>
            </a:r>
          </a:p>
          <a:p>
            <a:pPr marL="355600" marR="124460" indent="-342900">
              <a:lnSpc>
                <a:spcPct val="121200"/>
              </a:lnSpc>
              <a:spcBef>
                <a:spcPts val="100"/>
              </a:spcBef>
              <a:buFont typeface="Arial" pitchFamily="34" charset="0"/>
              <a:buChar char="•"/>
            </a:pPr>
            <a:endParaRPr lang="ru-RU" sz="200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355600" marR="124460" indent="-342900">
              <a:lnSpc>
                <a:spcPct val="121200"/>
              </a:lnSpc>
              <a:spcBef>
                <a:spcPts val="100"/>
              </a:spcBef>
              <a:buFont typeface="Arial" pitchFamily="34" charset="0"/>
              <a:buChar char="•"/>
            </a:pPr>
            <a:endParaRPr lang="ru-RU" sz="200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124460">
              <a:lnSpc>
                <a:spcPct val="121200"/>
              </a:lnSpc>
              <a:spcBef>
                <a:spcPts val="100"/>
              </a:spcBef>
            </a:pPr>
            <a:endParaRPr lang="ru-RU" sz="140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124460">
              <a:lnSpc>
                <a:spcPct val="121200"/>
              </a:lnSpc>
              <a:spcBef>
                <a:spcPts val="100"/>
              </a:spcBef>
            </a:pPr>
            <a:endParaRPr lang="ru-RU" sz="140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124460">
              <a:lnSpc>
                <a:spcPct val="121200"/>
              </a:lnSpc>
              <a:spcBef>
                <a:spcPts val="100"/>
              </a:spcBef>
            </a:pPr>
            <a:endParaRPr lang="ru-RU" sz="1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966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70488" y="0"/>
            <a:ext cx="2237426" cy="167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7197" cy="1140051"/>
          </a:xfrm>
          <a:prstGeom prst="rect">
            <a:avLst/>
          </a:prstGeom>
        </p:spPr>
      </p:pic>
      <p:grpSp>
        <p:nvGrpSpPr>
          <p:cNvPr id="6" name="object 2"/>
          <p:cNvGrpSpPr/>
          <p:nvPr/>
        </p:nvGrpSpPr>
        <p:grpSpPr>
          <a:xfrm>
            <a:off x="982638" y="1773610"/>
            <a:ext cx="3960495" cy="3526154"/>
            <a:chOff x="0" y="2178005"/>
            <a:chExt cx="3960495" cy="3526154"/>
          </a:xfrm>
        </p:grpSpPr>
        <p:sp>
          <p:nvSpPr>
            <p:cNvPr id="7" name="object 3"/>
            <p:cNvSpPr/>
            <p:nvPr/>
          </p:nvSpPr>
          <p:spPr>
            <a:xfrm>
              <a:off x="0" y="2178005"/>
              <a:ext cx="1781175" cy="3204210"/>
            </a:xfrm>
            <a:custGeom>
              <a:avLst/>
              <a:gdLst/>
              <a:ahLst/>
              <a:cxnLst/>
              <a:rect l="l" t="t" r="r" b="b"/>
              <a:pathLst>
                <a:path w="1781175" h="3204210">
                  <a:moveTo>
                    <a:pt x="1751434" y="0"/>
                  </a:moveTo>
                  <a:lnTo>
                    <a:pt x="0" y="0"/>
                  </a:lnTo>
                  <a:lnTo>
                    <a:pt x="0" y="3203994"/>
                  </a:lnTo>
                  <a:lnTo>
                    <a:pt x="1170002" y="3203994"/>
                  </a:lnTo>
                  <a:lnTo>
                    <a:pt x="1184517" y="3201211"/>
                  </a:lnTo>
                  <a:lnTo>
                    <a:pt x="1197337" y="3193622"/>
                  </a:lnTo>
                  <a:lnTo>
                    <a:pt x="1207098" y="3182364"/>
                  </a:lnTo>
                  <a:lnTo>
                    <a:pt x="1212433" y="3168573"/>
                  </a:lnTo>
                  <a:lnTo>
                    <a:pt x="1780999" y="35420"/>
                  </a:lnTo>
                  <a:lnTo>
                    <a:pt x="1780675" y="21634"/>
                  </a:lnTo>
                  <a:lnTo>
                    <a:pt x="1775003" y="10375"/>
                  </a:lnTo>
                  <a:lnTo>
                    <a:pt x="1764938" y="2784"/>
                  </a:lnTo>
                  <a:lnTo>
                    <a:pt x="1751434" y="0"/>
                  </a:lnTo>
                  <a:close/>
                </a:path>
              </a:pathLst>
            </a:custGeom>
            <a:solidFill>
              <a:srgbClr val="5EB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99" y="2722054"/>
              <a:ext cx="3863999" cy="2981706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5142345" y="41533"/>
            <a:ext cx="6624736" cy="651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90"/>
              </a:spcBef>
            </a:pPr>
            <a:r>
              <a:rPr lang="ru-RU" sz="2000" spc="5" dirty="0">
                <a:solidFill>
                  <a:srgbClr val="231F20"/>
                </a:solidFill>
                <a:latin typeface="+mj-lt"/>
                <a:cs typeface="Trebuchet MS"/>
              </a:rPr>
              <a:t>С</a:t>
            </a:r>
            <a:r>
              <a:rPr lang="ru-RU" sz="2000" spc="-5" dirty="0">
                <a:solidFill>
                  <a:srgbClr val="231F20"/>
                </a:solidFill>
                <a:latin typeface="+mj-lt"/>
                <a:cs typeface="Trebuchet MS"/>
              </a:rPr>
              <a:t>в</a:t>
            </a:r>
            <a:r>
              <a:rPr lang="ru-RU" sz="2000" spc="-20" dirty="0">
                <a:solidFill>
                  <a:srgbClr val="231F20"/>
                </a:solidFill>
                <a:latin typeface="+mj-lt"/>
                <a:cs typeface="Trebuchet MS"/>
              </a:rPr>
              <a:t>ойства</a:t>
            </a:r>
            <a:r>
              <a:rPr lang="ru-RU" sz="2000" spc="-80" dirty="0">
                <a:solidFill>
                  <a:srgbClr val="231F20"/>
                </a:solidFill>
                <a:latin typeface="+mj-lt"/>
                <a:cs typeface="Trebuchet MS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+mj-lt"/>
                <a:cs typeface="Trebuchet MS"/>
              </a:rPr>
              <a:t>B</a:t>
            </a:r>
            <a:r>
              <a:rPr lang="ru-RU" sz="2000" spc="-15" dirty="0">
                <a:solidFill>
                  <a:srgbClr val="231F20"/>
                </a:solidFill>
                <a:latin typeface="+mj-lt"/>
                <a:cs typeface="Trebuchet MS"/>
              </a:rPr>
              <a:t>O</a:t>
            </a:r>
            <a:r>
              <a:rPr lang="ru-RU" sz="2000" spc="10" dirty="0">
                <a:solidFill>
                  <a:srgbClr val="231F20"/>
                </a:solidFill>
                <a:latin typeface="+mj-lt"/>
                <a:cs typeface="Trebuchet MS"/>
              </a:rPr>
              <a:t>VISTEM:</a:t>
            </a:r>
            <a:endParaRPr lang="ru-RU" sz="2000" dirty="0">
              <a:latin typeface="+mj-lt"/>
              <a:cs typeface="Trebuchet MS"/>
            </a:endParaRPr>
          </a:p>
          <a:p>
            <a:pPr marL="217804" indent="-180340">
              <a:lnSpc>
                <a:spcPct val="100000"/>
              </a:lnSpc>
              <a:spcBef>
                <a:spcPts val="844"/>
              </a:spcBef>
              <a:buClr>
                <a:srgbClr val="5EBB46"/>
              </a:buClr>
              <a:buSzPct val="163636"/>
              <a:buChar char="•"/>
              <a:tabLst>
                <a:tab pos="218440" algn="l"/>
              </a:tabLst>
            </a:pPr>
            <a:r>
              <a:rPr lang="ru-RU" sz="2000" spc="-20" dirty="0">
                <a:solidFill>
                  <a:srgbClr val="231F20"/>
                </a:solidFill>
                <a:latin typeface="+mj-lt"/>
                <a:cs typeface="Microsoft Sans Serif"/>
              </a:rPr>
              <a:t>Регенеративная </a:t>
            </a:r>
            <a:r>
              <a:rPr lang="ru-RU" sz="2000" spc="-25" dirty="0" smtClean="0">
                <a:solidFill>
                  <a:srgbClr val="231F20"/>
                </a:solidFill>
                <a:latin typeface="+mj-lt"/>
                <a:cs typeface="Microsoft Sans Serif"/>
              </a:rPr>
              <a:t>способность;</a:t>
            </a:r>
            <a:endParaRPr lang="ru-RU" sz="2000" dirty="0">
              <a:latin typeface="+mj-lt"/>
              <a:cs typeface="Microsoft Sans Serif"/>
            </a:endParaRPr>
          </a:p>
          <a:p>
            <a:pPr marL="217804" indent="-180340">
              <a:lnSpc>
                <a:spcPct val="100000"/>
              </a:lnSpc>
              <a:spcBef>
                <a:spcPts val="844"/>
              </a:spcBef>
              <a:buClr>
                <a:srgbClr val="5EBB46"/>
              </a:buClr>
              <a:buSzPct val="163636"/>
              <a:buChar char="•"/>
              <a:tabLst>
                <a:tab pos="218440" algn="l"/>
              </a:tabLst>
            </a:pPr>
            <a:r>
              <a:rPr lang="ru-RU" sz="2000" spc="-20" dirty="0">
                <a:solidFill>
                  <a:srgbClr val="231F20"/>
                </a:solidFill>
                <a:latin typeface="+mj-lt"/>
                <a:cs typeface="Microsoft Sans Serif"/>
              </a:rPr>
              <a:t>Высокая</a:t>
            </a:r>
            <a:r>
              <a:rPr lang="ru-RU" sz="2000" spc="-40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-35" dirty="0">
                <a:solidFill>
                  <a:srgbClr val="231F20"/>
                </a:solidFill>
                <a:latin typeface="+mj-lt"/>
                <a:cs typeface="Microsoft Sans Serif"/>
              </a:rPr>
              <a:t>иммуномодулирующая </a:t>
            </a:r>
            <a:r>
              <a:rPr lang="ru-RU" sz="2000" spc="-15" dirty="0" smtClean="0">
                <a:solidFill>
                  <a:srgbClr val="231F20"/>
                </a:solidFill>
                <a:latin typeface="+mj-lt"/>
                <a:cs typeface="Microsoft Sans Serif"/>
              </a:rPr>
              <a:t>активность;</a:t>
            </a:r>
            <a:endParaRPr lang="ru-RU" sz="2000" dirty="0">
              <a:latin typeface="+mj-lt"/>
              <a:cs typeface="Microsoft Sans Serif"/>
            </a:endParaRPr>
          </a:p>
          <a:p>
            <a:pPr marL="217804" marR="48895" indent="-180340">
              <a:lnSpc>
                <a:spcPct val="121200"/>
              </a:lnSpc>
              <a:spcBef>
                <a:spcPts val="570"/>
              </a:spcBef>
              <a:buClr>
                <a:srgbClr val="5EBB46"/>
              </a:buClr>
              <a:buSzPct val="163636"/>
              <a:buChar char="•"/>
              <a:tabLst>
                <a:tab pos="218440" algn="l"/>
              </a:tabLst>
            </a:pPr>
            <a:r>
              <a:rPr lang="ru-RU" sz="2000" spc="-20" dirty="0">
                <a:solidFill>
                  <a:srgbClr val="231F20"/>
                </a:solidFill>
                <a:latin typeface="+mj-lt"/>
                <a:cs typeface="Microsoft Sans Serif"/>
              </a:rPr>
              <a:t>Антивирусная, антибактериальная (включая </a:t>
            </a:r>
            <a:r>
              <a:rPr lang="ru-RU" sz="2000" spc="-15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-20" dirty="0">
                <a:solidFill>
                  <a:srgbClr val="231F20"/>
                </a:solidFill>
                <a:latin typeface="+mj-lt"/>
                <a:cs typeface="Microsoft Sans Serif"/>
              </a:rPr>
              <a:t>внутриклеточные патогены) </a:t>
            </a:r>
            <a:r>
              <a:rPr lang="ru-RU" sz="2000" spc="-15" dirty="0" smtClean="0">
                <a:solidFill>
                  <a:srgbClr val="231F20"/>
                </a:solidFill>
                <a:latin typeface="+mj-lt"/>
                <a:cs typeface="Microsoft Sans Serif"/>
              </a:rPr>
              <a:t>активность;</a:t>
            </a:r>
          </a:p>
          <a:p>
            <a:pPr marL="217804" marR="48895" indent="-180340">
              <a:lnSpc>
                <a:spcPct val="121200"/>
              </a:lnSpc>
              <a:spcBef>
                <a:spcPts val="570"/>
              </a:spcBef>
              <a:buClr>
                <a:srgbClr val="5EBB46"/>
              </a:buClr>
              <a:buSzPct val="163636"/>
              <a:buChar char="•"/>
              <a:tabLst>
                <a:tab pos="218440" algn="l"/>
              </a:tabLst>
            </a:pPr>
            <a:r>
              <a:rPr lang="ru-RU" sz="2000" spc="-25" dirty="0" err="1" smtClean="0">
                <a:solidFill>
                  <a:srgbClr val="231F20"/>
                </a:solidFill>
                <a:latin typeface="+mj-lt"/>
                <a:cs typeface="Microsoft Sans Serif"/>
              </a:rPr>
              <a:t>Противострессовое</a:t>
            </a:r>
            <a:r>
              <a:rPr lang="ru-RU" sz="2000" spc="-25" dirty="0" smtClean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latin typeface="+mj-lt"/>
                <a:cs typeface="Microsoft Sans Serif"/>
              </a:rPr>
              <a:t>действие</a:t>
            </a:r>
            <a:r>
              <a:rPr lang="ru-RU" sz="2000" spc="-20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latin typeface="+mj-lt"/>
                <a:cs typeface="Microsoft Sans Serif"/>
              </a:rPr>
              <a:t>на</a:t>
            </a:r>
            <a:r>
              <a:rPr lang="ru-RU" sz="2000" spc="-20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-30" dirty="0">
                <a:solidFill>
                  <a:srgbClr val="231F20"/>
                </a:solidFill>
                <a:latin typeface="+mj-lt"/>
                <a:cs typeface="Microsoft Sans Serif"/>
              </a:rPr>
              <a:t>всех</a:t>
            </a:r>
            <a:r>
              <a:rPr lang="ru-RU" sz="2000" spc="-20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-30" dirty="0">
                <a:solidFill>
                  <a:srgbClr val="231F20"/>
                </a:solidFill>
                <a:latin typeface="+mj-lt"/>
                <a:cs typeface="Microsoft Sans Serif"/>
              </a:rPr>
              <a:t>этапах </a:t>
            </a:r>
            <a:r>
              <a:rPr lang="ru-RU" sz="2000" spc="-25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latin typeface="+mj-lt"/>
                <a:cs typeface="Microsoft Sans Serif"/>
              </a:rPr>
              <a:t>развития</a:t>
            </a:r>
            <a:r>
              <a:rPr lang="ru-RU" sz="2000" spc="-20" dirty="0">
                <a:solidFill>
                  <a:srgbClr val="231F20"/>
                </a:solidFill>
                <a:latin typeface="+mj-lt"/>
                <a:cs typeface="Microsoft Sans Serif"/>
              </a:rPr>
              <a:t> организма</a:t>
            </a:r>
            <a:r>
              <a:rPr lang="ru-RU" sz="2000" spc="-15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5" dirty="0">
                <a:solidFill>
                  <a:srgbClr val="231F20"/>
                </a:solidFill>
                <a:latin typeface="+mj-lt"/>
                <a:cs typeface="Microsoft Sans Serif"/>
              </a:rPr>
              <a:t>в</a:t>
            </a:r>
            <a:r>
              <a:rPr lang="ru-RU" sz="2000" spc="-15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-25" dirty="0">
                <a:solidFill>
                  <a:srgbClr val="231F20"/>
                </a:solidFill>
                <a:latin typeface="+mj-lt"/>
                <a:cs typeface="Microsoft Sans Serif"/>
              </a:rPr>
              <a:t>технологическом</a:t>
            </a:r>
            <a:r>
              <a:rPr lang="ru-RU" sz="2000" spc="-15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-10" dirty="0" smtClean="0">
                <a:solidFill>
                  <a:srgbClr val="231F20"/>
                </a:solidFill>
                <a:latin typeface="+mj-lt"/>
                <a:cs typeface="Microsoft Sans Serif"/>
              </a:rPr>
              <a:t>цикле;</a:t>
            </a:r>
            <a:endParaRPr lang="ru-RU" sz="2000" dirty="0">
              <a:latin typeface="+mj-lt"/>
              <a:cs typeface="Microsoft Sans Serif"/>
            </a:endParaRPr>
          </a:p>
          <a:p>
            <a:pPr marL="217804" indent="-180340">
              <a:lnSpc>
                <a:spcPct val="100000"/>
              </a:lnSpc>
              <a:spcBef>
                <a:spcPts val="850"/>
              </a:spcBef>
              <a:buClr>
                <a:srgbClr val="5EBB46"/>
              </a:buClr>
              <a:buSzPct val="163636"/>
              <a:buChar char="•"/>
              <a:tabLst>
                <a:tab pos="218440" algn="l"/>
              </a:tabLst>
            </a:pPr>
            <a:r>
              <a:rPr lang="ru-RU" sz="2000" spc="-30" dirty="0">
                <a:solidFill>
                  <a:srgbClr val="231F20"/>
                </a:solidFill>
                <a:latin typeface="+mj-lt"/>
                <a:cs typeface="Microsoft Sans Serif"/>
              </a:rPr>
              <a:t>Корректирует</a:t>
            </a:r>
            <a:r>
              <a:rPr lang="ru-RU" sz="2000" spc="-25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-20" dirty="0">
                <a:solidFill>
                  <a:srgbClr val="231F20"/>
                </a:solidFill>
                <a:latin typeface="+mj-lt"/>
                <a:cs typeface="Microsoft Sans Serif"/>
              </a:rPr>
              <a:t>различные</a:t>
            </a:r>
            <a:r>
              <a:rPr lang="ru-RU" sz="2000" spc="-25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-35" dirty="0" smtClean="0">
                <a:solidFill>
                  <a:srgbClr val="231F20"/>
                </a:solidFill>
                <a:latin typeface="+mj-lt"/>
                <a:cs typeface="Microsoft Sans Serif"/>
              </a:rPr>
              <a:t>иммунодефициты;</a:t>
            </a:r>
            <a:endParaRPr lang="ru-RU" sz="2000" dirty="0">
              <a:latin typeface="+mj-lt"/>
              <a:cs typeface="Microsoft Sans Serif"/>
            </a:endParaRPr>
          </a:p>
          <a:p>
            <a:pPr marL="217804" marR="109855" indent="-180340">
              <a:lnSpc>
                <a:spcPct val="121200"/>
              </a:lnSpc>
              <a:spcBef>
                <a:spcPts val="565"/>
              </a:spcBef>
              <a:buClr>
                <a:srgbClr val="5EBB46"/>
              </a:buClr>
              <a:buSzPct val="163636"/>
              <a:buChar char="•"/>
              <a:tabLst>
                <a:tab pos="218440" algn="l"/>
              </a:tabLst>
            </a:pPr>
            <a:r>
              <a:rPr lang="ru-RU" sz="2000" spc="-25" dirty="0">
                <a:solidFill>
                  <a:srgbClr val="231F20"/>
                </a:solidFill>
                <a:latin typeface="+mj-lt"/>
                <a:cs typeface="Microsoft Sans Serif"/>
              </a:rPr>
              <a:t>Выступает </a:t>
            </a:r>
            <a:r>
              <a:rPr lang="ru-RU" sz="2000" spc="-45" dirty="0">
                <a:solidFill>
                  <a:srgbClr val="231F20"/>
                </a:solidFill>
                <a:latin typeface="+mj-lt"/>
                <a:cs typeface="Microsoft Sans Serif"/>
              </a:rPr>
              <a:t>фактором</a:t>
            </a:r>
            <a:r>
              <a:rPr lang="ru-RU" sz="2000" spc="-25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-20" dirty="0">
                <a:solidFill>
                  <a:srgbClr val="231F20"/>
                </a:solidFill>
                <a:latin typeface="+mj-lt"/>
                <a:cs typeface="Microsoft Sans Serif"/>
              </a:rPr>
              <a:t>увеличения </a:t>
            </a:r>
            <a:r>
              <a:rPr lang="ru-RU" sz="2000" spc="-15" dirty="0" smtClean="0">
                <a:solidFill>
                  <a:srgbClr val="231F20"/>
                </a:solidFill>
                <a:latin typeface="+mj-lt"/>
                <a:cs typeface="Microsoft Sans Serif"/>
              </a:rPr>
              <a:t>образова</a:t>
            </a:r>
            <a:r>
              <a:rPr lang="ru-RU" sz="2000" dirty="0" smtClean="0">
                <a:solidFill>
                  <a:srgbClr val="231F20"/>
                </a:solidFill>
                <a:latin typeface="+mj-lt"/>
                <a:cs typeface="Microsoft Sans Serif"/>
              </a:rPr>
              <a:t>ния </a:t>
            </a:r>
            <a:r>
              <a:rPr lang="ru-RU" sz="2000" spc="-20" dirty="0">
                <a:solidFill>
                  <a:srgbClr val="231F20"/>
                </a:solidFill>
                <a:latin typeface="+mj-lt"/>
                <a:cs typeface="Microsoft Sans Serif"/>
              </a:rPr>
              <a:t>специфических </a:t>
            </a:r>
            <a:r>
              <a:rPr lang="ru-RU" sz="2000" spc="-30" dirty="0">
                <a:solidFill>
                  <a:srgbClr val="231F20"/>
                </a:solidFill>
                <a:latin typeface="+mj-lt"/>
                <a:cs typeface="Microsoft Sans Serif"/>
              </a:rPr>
              <a:t>антител </a:t>
            </a:r>
            <a:r>
              <a:rPr lang="ru-RU" sz="2000" dirty="0">
                <a:solidFill>
                  <a:srgbClr val="231F20"/>
                </a:solidFill>
                <a:latin typeface="+mj-lt"/>
                <a:cs typeface="Microsoft Sans Serif"/>
              </a:rPr>
              <a:t>при </a:t>
            </a:r>
            <a:r>
              <a:rPr lang="ru-RU" sz="2000" spc="-15" dirty="0">
                <a:solidFill>
                  <a:srgbClr val="231F20"/>
                </a:solidFill>
                <a:latin typeface="+mj-lt"/>
                <a:cs typeface="Microsoft Sans Serif"/>
              </a:rPr>
              <a:t>проведении </a:t>
            </a:r>
            <a:r>
              <a:rPr lang="ru-RU" sz="2000" spc="-280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-30" dirty="0">
                <a:solidFill>
                  <a:srgbClr val="231F20"/>
                </a:solidFill>
                <a:latin typeface="+mj-lt"/>
                <a:cs typeface="Microsoft Sans Serif"/>
              </a:rPr>
              <a:t>комплекса </a:t>
            </a:r>
            <a:r>
              <a:rPr lang="ru-RU" sz="2000" spc="-20" dirty="0">
                <a:solidFill>
                  <a:srgbClr val="231F20"/>
                </a:solidFill>
                <a:latin typeface="+mj-lt"/>
                <a:cs typeface="Microsoft Sans Serif"/>
              </a:rPr>
              <a:t>профилактических</a:t>
            </a:r>
            <a:r>
              <a:rPr lang="ru-RU" sz="2000" spc="-30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dirty="0" smtClean="0">
                <a:solidFill>
                  <a:srgbClr val="231F20"/>
                </a:solidFill>
                <a:latin typeface="+mj-lt"/>
                <a:cs typeface="Microsoft Sans Serif"/>
              </a:rPr>
              <a:t>вакцинаций;</a:t>
            </a:r>
            <a:endParaRPr lang="ru-RU" sz="2000" dirty="0">
              <a:latin typeface="+mj-lt"/>
              <a:cs typeface="Microsoft Sans Serif"/>
            </a:endParaRPr>
          </a:p>
          <a:p>
            <a:pPr marL="217804" indent="-180340">
              <a:lnSpc>
                <a:spcPct val="100000"/>
              </a:lnSpc>
              <a:spcBef>
                <a:spcPts val="844"/>
              </a:spcBef>
              <a:buClr>
                <a:srgbClr val="5EBB46"/>
              </a:buClr>
              <a:buSzPct val="163636"/>
              <a:buChar char="•"/>
              <a:tabLst>
                <a:tab pos="218440" algn="l"/>
              </a:tabLst>
            </a:pPr>
            <a:r>
              <a:rPr lang="ru-RU" sz="2000" spc="-75" dirty="0">
                <a:solidFill>
                  <a:srgbClr val="231F20"/>
                </a:solidFill>
                <a:latin typeface="+mj-lt"/>
                <a:cs typeface="Microsoft Sans Serif"/>
              </a:rPr>
              <a:t>К</a:t>
            </a:r>
            <a:r>
              <a:rPr lang="ru-RU" sz="2000" spc="-15" dirty="0">
                <a:solidFill>
                  <a:srgbClr val="231F20"/>
                </a:solidFill>
                <a:latin typeface="+mj-lt"/>
                <a:cs typeface="Microsoft Sans Serif"/>
              </a:rPr>
              <a:t>орректи</a:t>
            </a:r>
            <a:r>
              <a:rPr lang="ru-RU" sz="2000" spc="-30" dirty="0">
                <a:solidFill>
                  <a:srgbClr val="231F20"/>
                </a:solidFill>
                <a:latin typeface="+mj-lt"/>
                <a:cs typeface="Microsoft Sans Serif"/>
              </a:rPr>
              <a:t>р</a:t>
            </a:r>
            <a:r>
              <a:rPr lang="ru-RU" sz="2000" spc="-75" dirty="0">
                <a:solidFill>
                  <a:srgbClr val="231F20"/>
                </a:solidFill>
                <a:latin typeface="+mj-lt"/>
                <a:cs typeface="Microsoft Sans Serif"/>
              </a:rPr>
              <a:t>у</a:t>
            </a:r>
            <a:r>
              <a:rPr lang="ru-RU" sz="2000" spc="-40" dirty="0">
                <a:solidFill>
                  <a:srgbClr val="231F20"/>
                </a:solidFill>
                <a:latin typeface="+mj-lt"/>
                <a:cs typeface="Microsoft Sans Serif"/>
              </a:rPr>
              <a:t>ет</a:t>
            </a:r>
            <a:r>
              <a:rPr lang="ru-RU" sz="2000" spc="-20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20" dirty="0">
                <a:solidFill>
                  <a:srgbClr val="231F20"/>
                </a:solidFill>
                <a:latin typeface="+mj-lt"/>
                <a:cs typeface="Microsoft Sans Serif"/>
              </a:rPr>
              <a:t>г</a:t>
            </a:r>
            <a:r>
              <a:rPr lang="ru-RU" sz="2000" spc="-20" dirty="0">
                <a:solidFill>
                  <a:srgbClr val="231F20"/>
                </a:solidFill>
                <a:latin typeface="+mj-lt"/>
                <a:cs typeface="Microsoft Sans Serif"/>
              </a:rPr>
              <a:t>ормональный </a:t>
            </a:r>
            <a:r>
              <a:rPr lang="ru-RU" sz="2000" spc="-60" dirty="0">
                <a:solidFill>
                  <a:srgbClr val="231F20"/>
                </a:solidFill>
                <a:latin typeface="+mj-lt"/>
                <a:cs typeface="Microsoft Sans Serif"/>
              </a:rPr>
              <a:t>фон</a:t>
            </a:r>
            <a:r>
              <a:rPr lang="ru-RU" sz="2000" spc="-20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-5" dirty="0" smtClean="0">
                <a:solidFill>
                  <a:srgbClr val="231F20"/>
                </a:solidFill>
                <a:latin typeface="+mj-lt"/>
                <a:cs typeface="Microsoft Sans Serif"/>
              </a:rPr>
              <a:t>ор</a:t>
            </a:r>
            <a:r>
              <a:rPr lang="ru-RU" sz="2000" spc="-20" dirty="0" smtClean="0">
                <a:solidFill>
                  <a:srgbClr val="231F20"/>
                </a:solidFill>
                <a:latin typeface="+mj-lt"/>
                <a:cs typeface="Microsoft Sans Serif"/>
              </a:rPr>
              <a:t>г</a:t>
            </a:r>
            <a:r>
              <a:rPr lang="ru-RU" sz="2000" spc="-25" dirty="0" smtClean="0">
                <a:solidFill>
                  <a:srgbClr val="231F20"/>
                </a:solidFill>
                <a:latin typeface="+mj-lt"/>
                <a:cs typeface="Microsoft Sans Serif"/>
              </a:rPr>
              <a:t>анизма;</a:t>
            </a:r>
            <a:endParaRPr lang="ru-RU" sz="2000" dirty="0">
              <a:latin typeface="+mj-lt"/>
              <a:cs typeface="Microsoft Sans Serif"/>
            </a:endParaRPr>
          </a:p>
          <a:p>
            <a:pPr marL="217804" indent="-180340">
              <a:lnSpc>
                <a:spcPct val="100000"/>
              </a:lnSpc>
              <a:spcBef>
                <a:spcPts val="850"/>
              </a:spcBef>
              <a:buClr>
                <a:srgbClr val="5EBB46"/>
              </a:buClr>
              <a:buSzPct val="163636"/>
              <a:buChar char="•"/>
              <a:tabLst>
                <a:tab pos="218440" algn="l"/>
              </a:tabLst>
            </a:pPr>
            <a:r>
              <a:rPr lang="ru-RU" sz="2000" spc="-30" dirty="0">
                <a:solidFill>
                  <a:srgbClr val="231F20"/>
                </a:solidFill>
                <a:latin typeface="+mj-lt"/>
                <a:cs typeface="Microsoft Sans Serif"/>
              </a:rPr>
              <a:t>Не</a:t>
            </a:r>
            <a:r>
              <a:rPr lang="ru-RU" sz="2000" spc="-20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-25" dirty="0" smtClean="0">
                <a:solidFill>
                  <a:srgbClr val="231F20"/>
                </a:solidFill>
                <a:latin typeface="+mj-lt"/>
                <a:cs typeface="Microsoft Sans Serif"/>
              </a:rPr>
              <a:t>то</a:t>
            </a:r>
            <a:r>
              <a:rPr lang="ru-RU" sz="2000" spc="-50" dirty="0" smtClean="0">
                <a:solidFill>
                  <a:srgbClr val="231F20"/>
                </a:solidFill>
                <a:latin typeface="+mj-lt"/>
                <a:cs typeface="Microsoft Sans Serif"/>
              </a:rPr>
              <a:t>к</a:t>
            </a:r>
            <a:r>
              <a:rPr lang="ru-RU" sz="2000" dirty="0" smtClean="0">
                <a:solidFill>
                  <a:srgbClr val="231F20"/>
                </a:solidFill>
                <a:latin typeface="+mj-lt"/>
                <a:cs typeface="Microsoft Sans Serif"/>
              </a:rPr>
              <a:t>с</a:t>
            </a:r>
            <a:r>
              <a:rPr lang="ru-RU" sz="2000" spc="-10" dirty="0" smtClean="0">
                <a:solidFill>
                  <a:srgbClr val="231F20"/>
                </a:solidFill>
                <a:latin typeface="+mj-lt"/>
                <a:cs typeface="Microsoft Sans Serif"/>
              </a:rPr>
              <a:t>и</a:t>
            </a:r>
            <a:r>
              <a:rPr lang="ru-RU" sz="2000" spc="-15" dirty="0" smtClean="0">
                <a:solidFill>
                  <a:srgbClr val="231F20"/>
                </a:solidFill>
                <a:latin typeface="+mj-lt"/>
                <a:cs typeface="Microsoft Sans Serif"/>
              </a:rPr>
              <a:t>чен;</a:t>
            </a:r>
            <a:endParaRPr lang="ru-RU" sz="2000" dirty="0">
              <a:latin typeface="+mj-lt"/>
              <a:cs typeface="Microsoft Sans Serif"/>
            </a:endParaRPr>
          </a:p>
          <a:p>
            <a:pPr marL="217804" indent="-180340">
              <a:lnSpc>
                <a:spcPct val="100000"/>
              </a:lnSpc>
              <a:spcBef>
                <a:spcPts val="844"/>
              </a:spcBef>
              <a:buClr>
                <a:srgbClr val="5EBB46"/>
              </a:buClr>
              <a:buSzPct val="163636"/>
              <a:buChar char="•"/>
              <a:tabLst>
                <a:tab pos="218440" algn="l"/>
              </a:tabLst>
            </a:pPr>
            <a:r>
              <a:rPr lang="ru-RU" sz="2000" spc="-30" dirty="0">
                <a:solidFill>
                  <a:srgbClr val="231F20"/>
                </a:solidFill>
                <a:latin typeface="+mj-lt"/>
                <a:cs typeface="Microsoft Sans Serif"/>
              </a:rPr>
              <a:t>Не</a:t>
            </a:r>
            <a:r>
              <a:rPr lang="ru-RU" sz="2000" spc="-20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-25" dirty="0" err="1" smtClean="0">
                <a:solidFill>
                  <a:srgbClr val="231F20"/>
                </a:solidFill>
                <a:latin typeface="+mj-lt"/>
                <a:cs typeface="Microsoft Sans Serif"/>
              </a:rPr>
              <a:t>терр</a:t>
            </a:r>
            <a:r>
              <a:rPr lang="ru-RU" sz="2000" spc="-40" dirty="0" err="1" smtClean="0">
                <a:solidFill>
                  <a:srgbClr val="231F20"/>
                </a:solidFill>
                <a:latin typeface="+mj-lt"/>
                <a:cs typeface="Microsoft Sans Serif"/>
              </a:rPr>
              <a:t>а</a:t>
            </a:r>
            <a:r>
              <a:rPr lang="ru-RU" sz="2000" spc="-15" dirty="0" err="1" smtClean="0">
                <a:solidFill>
                  <a:srgbClr val="231F20"/>
                </a:solidFill>
                <a:latin typeface="+mj-lt"/>
                <a:cs typeface="Microsoft Sans Serif"/>
              </a:rPr>
              <a:t>то</a:t>
            </a:r>
            <a:r>
              <a:rPr lang="ru-RU" sz="2000" spc="-25" dirty="0" err="1" smtClean="0">
                <a:solidFill>
                  <a:srgbClr val="231F20"/>
                </a:solidFill>
                <a:latin typeface="+mj-lt"/>
                <a:cs typeface="Microsoft Sans Serif"/>
              </a:rPr>
              <a:t>г</a:t>
            </a:r>
            <a:r>
              <a:rPr lang="ru-RU" sz="2000" spc="-15" dirty="0" err="1" smtClean="0">
                <a:solidFill>
                  <a:srgbClr val="231F20"/>
                </a:solidFill>
                <a:latin typeface="+mj-lt"/>
                <a:cs typeface="Microsoft Sans Serif"/>
              </a:rPr>
              <a:t>енен</a:t>
            </a:r>
            <a:r>
              <a:rPr lang="ru-RU" sz="2000" spc="-15" dirty="0" smtClean="0">
                <a:solidFill>
                  <a:srgbClr val="231F20"/>
                </a:solidFill>
                <a:latin typeface="+mj-lt"/>
                <a:cs typeface="Microsoft Sans Serif"/>
              </a:rPr>
              <a:t>;</a:t>
            </a:r>
            <a:endParaRPr lang="ru-RU" sz="2000" dirty="0">
              <a:latin typeface="+mj-lt"/>
              <a:cs typeface="Microsoft Sans Serif"/>
            </a:endParaRPr>
          </a:p>
          <a:p>
            <a:pPr marL="217804" marR="485140" indent="-180340">
              <a:lnSpc>
                <a:spcPct val="121200"/>
              </a:lnSpc>
              <a:spcBef>
                <a:spcPts val="565"/>
              </a:spcBef>
              <a:buClr>
                <a:srgbClr val="5EBB46"/>
              </a:buClr>
              <a:buSzPct val="163636"/>
              <a:buChar char="•"/>
              <a:tabLst>
                <a:tab pos="218440" algn="l"/>
              </a:tabLst>
            </a:pPr>
            <a:r>
              <a:rPr lang="ru-RU" sz="2000" spc="-30" dirty="0">
                <a:solidFill>
                  <a:srgbClr val="231F20"/>
                </a:solidFill>
                <a:latin typeface="+mj-lt"/>
                <a:cs typeface="Microsoft Sans Serif"/>
              </a:rPr>
              <a:t>Не </a:t>
            </a:r>
            <a:r>
              <a:rPr lang="ru-RU" sz="2000" spc="-25" dirty="0">
                <a:solidFill>
                  <a:srgbClr val="231F20"/>
                </a:solidFill>
                <a:latin typeface="+mj-lt"/>
                <a:cs typeface="Microsoft Sans Serif"/>
              </a:rPr>
              <a:t>оказывает </a:t>
            </a:r>
            <a:r>
              <a:rPr lang="ru-RU" sz="2000" spc="-20" dirty="0">
                <a:solidFill>
                  <a:srgbClr val="231F20"/>
                </a:solidFill>
                <a:latin typeface="+mj-lt"/>
                <a:cs typeface="Microsoft Sans Serif"/>
              </a:rPr>
              <a:t>отрицательного </a:t>
            </a:r>
            <a:r>
              <a:rPr lang="ru-RU" sz="2000" spc="-5" dirty="0">
                <a:solidFill>
                  <a:srgbClr val="231F20"/>
                </a:solidFill>
                <a:latin typeface="+mj-lt"/>
                <a:cs typeface="Microsoft Sans Serif"/>
              </a:rPr>
              <a:t>влияния </a:t>
            </a:r>
            <a:r>
              <a:rPr lang="ru-RU" sz="2000" spc="-280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latin typeface="+mj-lt"/>
                <a:cs typeface="Microsoft Sans Serif"/>
              </a:rPr>
              <a:t>на</a:t>
            </a:r>
            <a:r>
              <a:rPr lang="ru-RU" sz="2000" spc="-25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latin typeface="+mj-lt"/>
                <a:cs typeface="Microsoft Sans Serif"/>
              </a:rPr>
              <a:t>организм</a:t>
            </a:r>
            <a:r>
              <a:rPr lang="ru-RU" sz="2000" spc="-20" dirty="0">
                <a:solidFill>
                  <a:srgbClr val="231F20"/>
                </a:solidFill>
                <a:latin typeface="+mj-lt"/>
                <a:cs typeface="Microsoft Sans Serif"/>
              </a:rPr>
              <a:t> </a:t>
            </a:r>
            <a:r>
              <a:rPr lang="ru-RU" sz="2000" spc="-10" dirty="0" smtClean="0">
                <a:solidFill>
                  <a:srgbClr val="231F20"/>
                </a:solidFill>
                <a:latin typeface="+mj-lt"/>
                <a:cs typeface="Microsoft Sans Serif"/>
              </a:rPr>
              <a:t>животного.</a:t>
            </a:r>
            <a:endParaRPr lang="ru-RU" sz="2000" dirty="0">
              <a:latin typeface="+mj-lt"/>
              <a:cs typeface="Microsoft Sans Serif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8295" y="213387"/>
            <a:ext cx="6473055" cy="557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94360">
              <a:lnSpc>
                <a:spcPct val="107800"/>
              </a:lnSpc>
              <a:spcBef>
                <a:spcPts val="100"/>
              </a:spcBef>
            </a:pPr>
            <a:r>
              <a:rPr lang="ru-RU" sz="2800" spc="295" dirty="0">
                <a:solidFill>
                  <a:schemeClr val="accent3">
                    <a:lumMod val="50000"/>
                  </a:schemeClr>
                </a:solidFill>
              </a:rPr>
              <a:t>Биопрепа</a:t>
            </a:r>
            <a:r>
              <a:rPr lang="ru-RU" sz="2800" spc="225" dirty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2800" spc="265" dirty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ru-RU" sz="2800" spc="140" dirty="0">
                <a:solidFill>
                  <a:schemeClr val="accent3">
                    <a:lumMod val="50000"/>
                  </a:schemeClr>
                </a:solidFill>
              </a:rPr>
              <a:t>т  </a:t>
            </a:r>
            <a:r>
              <a:rPr lang="en-US" sz="2800" spc="155" dirty="0" smtClean="0">
                <a:solidFill>
                  <a:schemeClr val="accent3">
                    <a:lumMod val="50000"/>
                  </a:schemeClr>
                </a:solidFill>
              </a:rPr>
              <a:t>BOVISTE</a:t>
            </a:r>
            <a:r>
              <a:rPr lang="ru-RU" sz="2800" spc="155" dirty="0" smtClean="0">
                <a:solidFill>
                  <a:schemeClr val="accent3">
                    <a:lumMod val="50000"/>
                  </a:schemeClr>
                </a:solidFill>
              </a:rPr>
              <a:t>М</a:t>
            </a:r>
            <a:endParaRPr lang="en-US" sz="2800" spc="155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70488" y="0"/>
            <a:ext cx="2237426" cy="167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7197" cy="114005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46734" y="24464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59"/>
              </a:spcBef>
            </a:pPr>
            <a:r>
              <a:rPr lang="ru-RU" sz="2800" spc="295" dirty="0" smtClean="0">
                <a:solidFill>
                  <a:schemeClr val="accent3">
                    <a:lumMod val="50000"/>
                  </a:schemeClr>
                </a:solidFill>
              </a:rPr>
              <a:t>Зоогигиеническое </a:t>
            </a:r>
            <a:r>
              <a:rPr lang="ru-RU" sz="2800" spc="280" dirty="0" smtClean="0">
                <a:solidFill>
                  <a:schemeClr val="accent3">
                    <a:lumMod val="50000"/>
                  </a:schemeClr>
                </a:solidFill>
              </a:rPr>
              <a:t>средство  </a:t>
            </a:r>
            <a:r>
              <a:rPr lang="en-US" sz="2800" spc="280" dirty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n-US" sz="2800" spc="180" dirty="0">
                <a:solidFill>
                  <a:schemeClr val="accent3">
                    <a:lumMod val="50000"/>
                  </a:schemeClr>
                </a:solidFill>
              </a:rPr>
              <a:t>ASTIDERM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2" name="object 2"/>
          <p:cNvGrpSpPr/>
          <p:nvPr/>
        </p:nvGrpSpPr>
        <p:grpSpPr>
          <a:xfrm>
            <a:off x="7103318" y="2048441"/>
            <a:ext cx="3816424" cy="3320620"/>
            <a:chOff x="4563008" y="2178005"/>
            <a:chExt cx="2997200" cy="3204210"/>
          </a:xfrm>
        </p:grpSpPr>
        <p:sp>
          <p:nvSpPr>
            <p:cNvPr id="13" name="object 3"/>
            <p:cNvSpPr/>
            <p:nvPr/>
          </p:nvSpPr>
          <p:spPr>
            <a:xfrm>
              <a:off x="5732636" y="2178005"/>
              <a:ext cx="1827530" cy="3204210"/>
            </a:xfrm>
            <a:custGeom>
              <a:avLst/>
              <a:gdLst/>
              <a:ahLst/>
              <a:cxnLst/>
              <a:rect l="l" t="t" r="r" b="b"/>
              <a:pathLst>
                <a:path w="1827529" h="3204210">
                  <a:moveTo>
                    <a:pt x="1827368" y="0"/>
                  </a:moveTo>
                  <a:lnTo>
                    <a:pt x="610997" y="0"/>
                  </a:lnTo>
                  <a:lnTo>
                    <a:pt x="596476" y="2784"/>
                  </a:lnTo>
                  <a:lnTo>
                    <a:pt x="583657" y="10375"/>
                  </a:lnTo>
                  <a:lnTo>
                    <a:pt x="573899" y="21634"/>
                  </a:lnTo>
                  <a:lnTo>
                    <a:pt x="568566" y="35420"/>
                  </a:lnTo>
                  <a:lnTo>
                    <a:pt x="0" y="3168573"/>
                  </a:lnTo>
                  <a:lnTo>
                    <a:pt x="324" y="3182364"/>
                  </a:lnTo>
                  <a:lnTo>
                    <a:pt x="5995" y="3193622"/>
                  </a:lnTo>
                  <a:lnTo>
                    <a:pt x="16060" y="3201211"/>
                  </a:lnTo>
                  <a:lnTo>
                    <a:pt x="29565" y="3203994"/>
                  </a:lnTo>
                  <a:lnTo>
                    <a:pt x="1827368" y="3203994"/>
                  </a:lnTo>
                  <a:lnTo>
                    <a:pt x="1827368" y="0"/>
                  </a:lnTo>
                  <a:close/>
                </a:path>
              </a:pathLst>
            </a:custGeom>
            <a:solidFill>
              <a:srgbClr val="5EB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3008" y="2417305"/>
              <a:ext cx="2790181" cy="272541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707197" y="749335"/>
            <a:ext cx="6132572" cy="5861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marR="30480" algn="just">
              <a:lnSpc>
                <a:spcPct val="121300"/>
              </a:lnSpc>
              <a:spcBef>
                <a:spcPts val="100"/>
              </a:spcBef>
            </a:pPr>
            <a:r>
              <a:rPr lang="ru-RU" sz="1600" dirty="0" smtClean="0">
                <a:solidFill>
                  <a:srgbClr val="231F20"/>
                </a:solidFill>
                <a:latin typeface="+mn-lt"/>
                <a:cs typeface="Trebuchet MS"/>
              </a:rPr>
              <a:t> 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rebuchet MS"/>
              </a:rPr>
              <a:t>MASTIDERM</a:t>
            </a:r>
            <a:r>
              <a:rPr lang="ru-RU" sz="1600" dirty="0" smtClean="0">
                <a:solidFill>
                  <a:srgbClr val="231F20"/>
                </a:solidFill>
                <a:latin typeface="+mn-lt"/>
                <a:cs typeface="Trebuchet MS"/>
              </a:rPr>
              <a:t> </a:t>
            </a:r>
            <a:r>
              <a:rPr lang="ru-RU" sz="1600" dirty="0">
                <a:solidFill>
                  <a:srgbClr val="231F20"/>
                </a:solidFill>
                <a:latin typeface="+mn-lt"/>
                <a:cs typeface="Microsoft Sans Serif"/>
              </a:rPr>
              <a:t>– мазь для ухода за кожей и молочной </a:t>
            </a:r>
            <a:r>
              <a:rPr lang="ru-RU" sz="1600" dirty="0" smtClean="0">
                <a:solidFill>
                  <a:srgbClr val="231F20"/>
                </a:solidFill>
                <a:latin typeface="+mn-lt"/>
                <a:cs typeface="Microsoft Sans Serif"/>
              </a:rPr>
              <a:t>железой </a:t>
            </a:r>
            <a:r>
              <a:rPr lang="ru-RU" sz="1600" dirty="0">
                <a:solidFill>
                  <a:srgbClr val="231F20"/>
                </a:solidFill>
                <a:latin typeface="+mn-lt"/>
                <a:cs typeface="Microsoft Sans Serif"/>
              </a:rPr>
              <a:t>домашних и сельскохозяйственных животных,  обеспечивающая защиту от неблагоприятных условий  среды, обладающая высоким </a:t>
            </a:r>
            <a:r>
              <a:rPr lang="ru-RU" sz="1600" dirty="0" smtClean="0">
                <a:solidFill>
                  <a:srgbClr val="231F20"/>
                </a:solidFill>
                <a:latin typeface="+mn-lt"/>
                <a:cs typeface="Microsoft Sans Serif"/>
              </a:rPr>
              <a:t>регенеративно-</a:t>
            </a:r>
            <a:r>
              <a:rPr lang="ru-RU" sz="1600" dirty="0" err="1" smtClean="0">
                <a:solidFill>
                  <a:srgbClr val="231F20"/>
                </a:solidFill>
                <a:latin typeface="+mn-lt"/>
                <a:cs typeface="Microsoft Sans Serif"/>
              </a:rPr>
              <a:t>репаративным</a:t>
            </a:r>
            <a:r>
              <a:rPr lang="ru-RU" sz="1600" dirty="0" smtClean="0">
                <a:solidFill>
                  <a:srgbClr val="231F20"/>
                </a:solidFill>
                <a:latin typeface="+mn-lt"/>
                <a:cs typeface="Microsoft Sans Serif"/>
              </a:rPr>
              <a:t>,</a:t>
            </a:r>
            <a:r>
              <a:rPr lang="ru-RU" sz="1600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lang="ru-RU" sz="1600" dirty="0" smtClean="0">
                <a:solidFill>
                  <a:srgbClr val="231F20"/>
                </a:solidFill>
                <a:latin typeface="+mn-lt"/>
                <a:cs typeface="Microsoft Sans Serif"/>
              </a:rPr>
              <a:t>противовоспалительным</a:t>
            </a:r>
            <a:r>
              <a:rPr lang="ru-RU" sz="1600" dirty="0">
                <a:solidFill>
                  <a:srgbClr val="231F20"/>
                </a:solidFill>
                <a:latin typeface="+mn-lt"/>
                <a:cs typeface="Microsoft Sans Serif"/>
              </a:rPr>
              <a:t>, антибактериальным, </a:t>
            </a:r>
            <a:r>
              <a:rPr lang="ru-RU" sz="1600" dirty="0" smtClean="0">
                <a:solidFill>
                  <a:srgbClr val="231F20"/>
                </a:solidFill>
                <a:latin typeface="+mn-lt"/>
                <a:cs typeface="Microsoft Sans Serif"/>
              </a:rPr>
              <a:t>противовирусным </a:t>
            </a:r>
            <a:r>
              <a:rPr lang="ru-RU" sz="1600" dirty="0">
                <a:solidFill>
                  <a:srgbClr val="231F20"/>
                </a:solidFill>
                <a:latin typeface="+mn-lt"/>
                <a:cs typeface="Microsoft Sans Serif"/>
              </a:rPr>
              <a:t>действием.</a:t>
            </a:r>
            <a:endParaRPr lang="ru-RU" sz="1600" dirty="0">
              <a:latin typeface="+mn-lt"/>
              <a:cs typeface="Microsoft Sans Serif"/>
            </a:endParaRPr>
          </a:p>
          <a:p>
            <a:pPr marL="38100" marR="245110">
              <a:lnSpc>
                <a:spcPct val="121300"/>
              </a:lnSpc>
              <a:spcBef>
                <a:spcPts val="1130"/>
              </a:spcBef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  <a:cs typeface="Trebuchet MS"/>
              </a:rPr>
              <a:t>MASTIDERM </a:t>
            </a:r>
            <a:r>
              <a:rPr lang="ru-RU" sz="1600" dirty="0">
                <a:solidFill>
                  <a:srgbClr val="231F20"/>
                </a:solidFill>
                <a:latin typeface="+mn-lt"/>
                <a:cs typeface="Trebuchet MS"/>
              </a:rPr>
              <a:t>используется в комплексном лечении  маститов и заболеваний кожи различной этиологии:</a:t>
            </a:r>
            <a:endParaRPr lang="ru-RU" sz="1600" dirty="0">
              <a:latin typeface="+mn-lt"/>
              <a:cs typeface="Trebuchet MS"/>
            </a:endParaRPr>
          </a:p>
          <a:p>
            <a:pPr marL="217804" marR="895350" indent="-180340">
              <a:lnSpc>
                <a:spcPct val="121200"/>
              </a:lnSpc>
              <a:spcBef>
                <a:spcPts val="1130"/>
              </a:spcBef>
              <a:buClr>
                <a:srgbClr val="5EBB46"/>
              </a:buClr>
              <a:buSzPct val="163636"/>
              <a:buChar char="•"/>
              <a:tabLst>
                <a:tab pos="218440" algn="l"/>
              </a:tabLst>
            </a:pPr>
            <a:r>
              <a:rPr lang="ru-RU" sz="1600" dirty="0">
                <a:solidFill>
                  <a:srgbClr val="231F20"/>
                </a:solidFill>
                <a:latin typeface="+mn-lt"/>
                <a:cs typeface="Microsoft Sans Serif"/>
              </a:rPr>
              <a:t>Способствует улучшению эластичности  кожи, в том числе сосков и кожи вымени</a:t>
            </a:r>
            <a:endParaRPr lang="ru-RU" sz="1600" dirty="0">
              <a:latin typeface="+mn-lt"/>
              <a:cs typeface="Microsoft Sans Serif"/>
            </a:endParaRPr>
          </a:p>
          <a:p>
            <a:pPr marL="217804" marR="922019" indent="-180340">
              <a:lnSpc>
                <a:spcPct val="121300"/>
              </a:lnSpc>
              <a:spcBef>
                <a:spcPts val="1135"/>
              </a:spcBef>
              <a:buClr>
                <a:srgbClr val="5EBB46"/>
              </a:buClr>
              <a:buSzPct val="163636"/>
              <a:buChar char="•"/>
              <a:tabLst>
                <a:tab pos="218440" algn="l"/>
              </a:tabLst>
            </a:pPr>
            <a:r>
              <a:rPr lang="ru-RU" sz="1600" dirty="0">
                <a:solidFill>
                  <a:srgbClr val="231F20"/>
                </a:solidFill>
                <a:latin typeface="+mn-lt"/>
                <a:cs typeface="Microsoft Sans Serif"/>
              </a:rPr>
              <a:t>Обеспечивает быстрое заживление ран,  ожогов, микротрещин кожи</a:t>
            </a:r>
            <a:endParaRPr lang="ru-RU" sz="1600" dirty="0">
              <a:latin typeface="+mn-lt"/>
              <a:cs typeface="Microsoft Sans Serif"/>
            </a:endParaRPr>
          </a:p>
          <a:p>
            <a:pPr marL="217804" marR="1748155" indent="-180340">
              <a:lnSpc>
                <a:spcPct val="121300"/>
              </a:lnSpc>
              <a:spcBef>
                <a:spcPts val="1130"/>
              </a:spcBef>
              <a:buClr>
                <a:srgbClr val="5EBB46"/>
              </a:buClr>
              <a:buSzPct val="163636"/>
              <a:buChar char="•"/>
              <a:tabLst>
                <a:tab pos="218440" algn="l"/>
              </a:tabLst>
            </a:pPr>
            <a:r>
              <a:rPr lang="ru-RU" sz="1600" dirty="0">
                <a:solidFill>
                  <a:srgbClr val="231F20"/>
                </a:solidFill>
                <a:latin typeface="+mn-lt"/>
                <a:cs typeface="Microsoft Sans Serif"/>
              </a:rPr>
              <a:t>Ускоряет созревание  послеоперационного рубца</a:t>
            </a:r>
            <a:endParaRPr lang="ru-RU" sz="1600" dirty="0">
              <a:latin typeface="+mn-lt"/>
              <a:cs typeface="Microsoft Sans Serif"/>
            </a:endParaRPr>
          </a:p>
          <a:p>
            <a:pPr marL="217804" marR="981075" indent="-180340">
              <a:lnSpc>
                <a:spcPct val="121200"/>
              </a:lnSpc>
              <a:spcBef>
                <a:spcPts val="1135"/>
              </a:spcBef>
              <a:buClr>
                <a:srgbClr val="5EBB46"/>
              </a:buClr>
              <a:buSzPct val="163636"/>
              <a:buChar char="•"/>
              <a:tabLst>
                <a:tab pos="218440" algn="l"/>
              </a:tabLst>
            </a:pPr>
            <a:r>
              <a:rPr lang="ru-RU" sz="1600" dirty="0">
                <a:solidFill>
                  <a:srgbClr val="231F20"/>
                </a:solidFill>
                <a:latin typeface="+mn-lt"/>
                <a:cs typeface="Microsoft Sans Serif"/>
              </a:rPr>
              <a:t>Стимулирует </a:t>
            </a:r>
            <a:r>
              <a:rPr lang="ru-RU" sz="1600" dirty="0" err="1">
                <a:solidFill>
                  <a:srgbClr val="231F20"/>
                </a:solidFill>
                <a:latin typeface="+mn-lt"/>
                <a:cs typeface="Microsoft Sans Serif"/>
              </a:rPr>
              <a:t>коллагенообразование</a:t>
            </a:r>
            <a:r>
              <a:rPr lang="ru-RU" sz="1600" dirty="0">
                <a:solidFill>
                  <a:srgbClr val="231F20"/>
                </a:solidFill>
                <a:latin typeface="+mn-lt"/>
                <a:cs typeface="Microsoft Sans Serif"/>
              </a:rPr>
              <a:t>,  разрастание поверхностных и глубоких  коллатеральных сосудов эпидермиса</a:t>
            </a:r>
            <a:endParaRPr lang="ru-RU" sz="1600" dirty="0">
              <a:latin typeface="+mn-lt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776763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70488" y="0"/>
            <a:ext cx="2237426" cy="167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7197" cy="11400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74726" y="21380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280" dirty="0">
                <a:solidFill>
                  <a:schemeClr val="accent3">
                    <a:lumMod val="50000"/>
                  </a:schemeClr>
                </a:solidFill>
              </a:rPr>
              <a:t>Зоогигиеническое  </a:t>
            </a:r>
            <a:r>
              <a:rPr lang="ru-RU" sz="2800" spc="305" dirty="0">
                <a:solidFill>
                  <a:schemeClr val="accent3">
                    <a:lumMod val="50000"/>
                  </a:schemeClr>
                </a:solidFill>
              </a:rPr>
              <a:t>средство </a:t>
            </a:r>
            <a:r>
              <a:rPr lang="ru-RU" sz="2800" spc="31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spc="195" dirty="0" smtClean="0">
                <a:solidFill>
                  <a:schemeClr val="accent3">
                    <a:lumMod val="50000"/>
                  </a:schemeClr>
                </a:solidFill>
              </a:rPr>
              <a:t>UNGIDERM</a:t>
            </a:r>
            <a:r>
              <a:rPr lang="ru-RU" sz="2800" spc="-55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en-US" sz="2800" spc="260" dirty="0" smtClean="0">
                <a:solidFill>
                  <a:schemeClr val="accent3">
                    <a:lumMod val="50000"/>
                  </a:schemeClr>
                </a:solidFill>
              </a:rPr>
              <a:t>NS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7" name="object 2"/>
          <p:cNvGrpSpPr/>
          <p:nvPr/>
        </p:nvGrpSpPr>
        <p:grpSpPr>
          <a:xfrm>
            <a:off x="1558702" y="1559445"/>
            <a:ext cx="3286894" cy="3942079"/>
            <a:chOff x="0" y="1982199"/>
            <a:chExt cx="2871470" cy="3942079"/>
          </a:xfrm>
        </p:grpSpPr>
        <p:sp>
          <p:nvSpPr>
            <p:cNvPr id="8" name="object 3"/>
            <p:cNvSpPr/>
            <p:nvPr/>
          </p:nvSpPr>
          <p:spPr>
            <a:xfrm>
              <a:off x="0" y="1982199"/>
              <a:ext cx="2080260" cy="3942079"/>
            </a:xfrm>
            <a:custGeom>
              <a:avLst/>
              <a:gdLst/>
              <a:ahLst/>
              <a:cxnLst/>
              <a:rect l="l" t="t" r="r" b="b"/>
              <a:pathLst>
                <a:path w="2080260" h="3942079">
                  <a:moveTo>
                    <a:pt x="2050395" y="0"/>
                  </a:moveTo>
                  <a:lnTo>
                    <a:pt x="0" y="0"/>
                  </a:lnTo>
                  <a:lnTo>
                    <a:pt x="0" y="3942003"/>
                  </a:lnTo>
                  <a:lnTo>
                    <a:pt x="1329543" y="3942003"/>
                  </a:lnTo>
                  <a:lnTo>
                    <a:pt x="1344062" y="3939219"/>
                  </a:lnTo>
                  <a:lnTo>
                    <a:pt x="1356893" y="3931627"/>
                  </a:lnTo>
                  <a:lnTo>
                    <a:pt x="1366666" y="3920368"/>
                  </a:lnTo>
                  <a:lnTo>
                    <a:pt x="1372012" y="3906583"/>
                  </a:lnTo>
                  <a:lnTo>
                    <a:pt x="2079910" y="35407"/>
                  </a:lnTo>
                  <a:lnTo>
                    <a:pt x="2079604" y="21624"/>
                  </a:lnTo>
                  <a:lnTo>
                    <a:pt x="2073949" y="10369"/>
                  </a:lnTo>
                  <a:lnTo>
                    <a:pt x="2063896" y="2782"/>
                  </a:lnTo>
                  <a:lnTo>
                    <a:pt x="2050395" y="0"/>
                  </a:lnTo>
                  <a:close/>
                </a:path>
              </a:pathLst>
            </a:custGeom>
            <a:solidFill>
              <a:srgbClr val="5EB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999" y="2138512"/>
              <a:ext cx="2511171" cy="3557016"/>
            </a:xfrm>
            <a:prstGeom prst="rect">
              <a:avLst/>
            </a:prstGeom>
          </p:spPr>
        </p:pic>
      </p:grpSp>
      <p:sp>
        <p:nvSpPr>
          <p:cNvPr id="13" name="object 6"/>
          <p:cNvSpPr txBox="1"/>
          <p:nvPr/>
        </p:nvSpPr>
        <p:spPr>
          <a:xfrm>
            <a:off x="6050630" y="835224"/>
            <a:ext cx="5373167" cy="52009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17780" algn="just">
              <a:lnSpc>
                <a:spcPct val="121300"/>
              </a:lnSpc>
              <a:spcBef>
                <a:spcPts val="100"/>
              </a:spcBef>
            </a:pPr>
            <a:r>
              <a:rPr sz="1600" b="1" spc="25" dirty="0" smtClean="0">
                <a:solidFill>
                  <a:srgbClr val="231F20"/>
                </a:solidFill>
                <a:latin typeface="+mn-lt"/>
                <a:cs typeface="Trebuchet MS"/>
              </a:rPr>
              <a:t>UNGIDERM</a:t>
            </a:r>
            <a:r>
              <a:rPr lang="ru-RU" sz="1600" spc="-85" dirty="0">
                <a:solidFill>
                  <a:srgbClr val="231F20"/>
                </a:solidFill>
                <a:latin typeface="+mn-lt"/>
                <a:cs typeface="Trebuchet MS"/>
              </a:rPr>
              <a:t>-</a:t>
            </a:r>
            <a:r>
              <a:rPr sz="1600" b="1" spc="65" dirty="0" smtClean="0">
                <a:solidFill>
                  <a:srgbClr val="231F20"/>
                </a:solidFill>
                <a:latin typeface="+mn-lt"/>
                <a:cs typeface="Trebuchet MS"/>
              </a:rPr>
              <a:t>NS</a:t>
            </a:r>
            <a:r>
              <a:rPr sz="1600" b="1" spc="-85" dirty="0" smtClean="0">
                <a:solidFill>
                  <a:srgbClr val="231F20"/>
                </a:solidFill>
                <a:latin typeface="+mn-lt"/>
                <a:cs typeface="Trebuchet MS"/>
              </a:rPr>
              <a:t> </a:t>
            </a:r>
            <a:r>
              <a:rPr sz="1600" b="1" spc="60" dirty="0">
                <a:solidFill>
                  <a:srgbClr val="231F20"/>
                </a:solidFill>
                <a:latin typeface="+mn-lt"/>
                <a:cs typeface="Trebuchet MS"/>
              </a:rPr>
              <a:t>-</a:t>
            </a:r>
            <a:r>
              <a:rPr sz="1600" b="1" spc="-80" dirty="0">
                <a:solidFill>
                  <a:srgbClr val="231F20"/>
                </a:solidFill>
                <a:latin typeface="+mn-lt"/>
                <a:cs typeface="Trebuchet MS"/>
              </a:rPr>
              <a:t> </a:t>
            </a:r>
            <a:r>
              <a:rPr sz="1600" b="1" spc="-15" dirty="0">
                <a:solidFill>
                  <a:srgbClr val="231F20"/>
                </a:solidFill>
                <a:latin typeface="+mn-lt"/>
                <a:cs typeface="Trebuchet MS"/>
              </a:rPr>
              <a:t>мазь</a:t>
            </a:r>
            <a:r>
              <a:rPr sz="1600" b="1" spc="-85" dirty="0">
                <a:solidFill>
                  <a:srgbClr val="231F20"/>
                </a:solidFill>
                <a:latin typeface="+mn-lt"/>
                <a:cs typeface="Trebuchet MS"/>
              </a:rPr>
              <a:t> </a:t>
            </a:r>
            <a:r>
              <a:rPr sz="1600" b="1" spc="-40" dirty="0">
                <a:solidFill>
                  <a:srgbClr val="231F20"/>
                </a:solidFill>
                <a:latin typeface="+mn-lt"/>
                <a:cs typeface="Trebuchet MS"/>
              </a:rPr>
              <a:t>для</a:t>
            </a:r>
            <a:r>
              <a:rPr sz="1600" b="1" spc="-80" dirty="0">
                <a:solidFill>
                  <a:srgbClr val="231F20"/>
                </a:solidFill>
                <a:latin typeface="+mn-lt"/>
                <a:cs typeface="Trebuchet MS"/>
              </a:rPr>
              <a:t> </a:t>
            </a:r>
            <a:r>
              <a:rPr sz="1600" b="1" spc="-45" dirty="0">
                <a:solidFill>
                  <a:srgbClr val="231F20"/>
                </a:solidFill>
                <a:latin typeface="+mn-lt"/>
                <a:cs typeface="Trebuchet MS"/>
              </a:rPr>
              <a:t>ухода</a:t>
            </a:r>
            <a:r>
              <a:rPr sz="1600" b="1" spc="-85" dirty="0">
                <a:solidFill>
                  <a:srgbClr val="231F20"/>
                </a:solidFill>
                <a:latin typeface="+mn-lt"/>
                <a:cs typeface="Trebuchet MS"/>
              </a:rPr>
              <a:t> </a:t>
            </a:r>
            <a:r>
              <a:rPr sz="1600" b="1" spc="5" dirty="0">
                <a:solidFill>
                  <a:srgbClr val="231F20"/>
                </a:solidFill>
                <a:latin typeface="+mn-lt"/>
                <a:cs typeface="Trebuchet MS"/>
              </a:rPr>
              <a:t>за</a:t>
            </a:r>
            <a:r>
              <a:rPr sz="1600" b="1" spc="-80" dirty="0">
                <a:solidFill>
                  <a:srgbClr val="231F20"/>
                </a:solidFill>
                <a:latin typeface="+mn-lt"/>
                <a:cs typeface="Trebuchet MS"/>
              </a:rPr>
              <a:t> </a:t>
            </a:r>
            <a:r>
              <a:rPr sz="1600" b="1" spc="-25" dirty="0">
                <a:solidFill>
                  <a:srgbClr val="231F20"/>
                </a:solidFill>
                <a:latin typeface="+mn-lt"/>
                <a:cs typeface="Trebuchet MS"/>
              </a:rPr>
              <a:t>копытным</a:t>
            </a:r>
            <a:r>
              <a:rPr sz="1600" b="1" spc="-85" dirty="0">
                <a:solidFill>
                  <a:srgbClr val="231F20"/>
                </a:solidFill>
                <a:latin typeface="+mn-lt"/>
                <a:cs typeface="Trebuchet MS"/>
              </a:rPr>
              <a:t> </a:t>
            </a:r>
            <a:r>
              <a:rPr sz="1600" b="1" spc="-35" dirty="0">
                <a:solidFill>
                  <a:srgbClr val="231F20"/>
                </a:solidFill>
                <a:latin typeface="+mn-lt"/>
                <a:cs typeface="Trebuchet MS"/>
              </a:rPr>
              <a:t>рогом </a:t>
            </a:r>
            <a:r>
              <a:rPr sz="1600" b="1" spc="-320" dirty="0">
                <a:solidFill>
                  <a:srgbClr val="231F20"/>
                </a:solidFill>
                <a:latin typeface="+mn-lt"/>
                <a:cs typeface="Trebuchet MS"/>
              </a:rPr>
              <a:t> </a:t>
            </a:r>
            <a:r>
              <a:rPr sz="1600" b="1" spc="-15" dirty="0">
                <a:solidFill>
                  <a:srgbClr val="231F20"/>
                </a:solidFill>
                <a:latin typeface="+mn-lt"/>
                <a:cs typeface="Trebuchet MS"/>
              </a:rPr>
              <a:t>и</a:t>
            </a:r>
            <a:r>
              <a:rPr sz="1600" b="1" spc="-80" dirty="0">
                <a:solidFill>
                  <a:srgbClr val="231F20"/>
                </a:solidFill>
                <a:latin typeface="+mn-lt"/>
                <a:cs typeface="Trebuchet MS"/>
              </a:rPr>
              <a:t> </a:t>
            </a:r>
            <a:r>
              <a:rPr sz="1600" b="1" spc="-40" dirty="0">
                <a:solidFill>
                  <a:srgbClr val="231F20"/>
                </a:solidFill>
                <a:latin typeface="+mn-lt"/>
                <a:cs typeface="Trebuchet MS"/>
              </a:rPr>
              <a:t>кожей</a:t>
            </a:r>
            <a:r>
              <a:rPr sz="1600" b="1" spc="-80" dirty="0">
                <a:solidFill>
                  <a:srgbClr val="231F20"/>
                </a:solidFill>
                <a:latin typeface="+mn-lt"/>
                <a:cs typeface="Trebuchet MS"/>
              </a:rPr>
              <a:t> </a:t>
            </a:r>
            <a:r>
              <a:rPr sz="1600" b="1" spc="-30" dirty="0">
                <a:solidFill>
                  <a:srgbClr val="231F20"/>
                </a:solidFill>
                <a:latin typeface="+mn-lt"/>
                <a:cs typeface="Trebuchet MS"/>
              </a:rPr>
              <a:t>дистального</a:t>
            </a:r>
            <a:r>
              <a:rPr sz="1600" b="1" spc="-80" dirty="0">
                <a:solidFill>
                  <a:srgbClr val="231F20"/>
                </a:solidFill>
                <a:latin typeface="+mn-lt"/>
                <a:cs typeface="Trebuchet MS"/>
              </a:rPr>
              <a:t> </a:t>
            </a:r>
            <a:r>
              <a:rPr sz="1600" b="1" spc="-45" dirty="0">
                <a:solidFill>
                  <a:srgbClr val="231F20"/>
                </a:solidFill>
                <a:latin typeface="+mn-lt"/>
                <a:cs typeface="Trebuchet MS"/>
              </a:rPr>
              <a:t>отдела</a:t>
            </a:r>
            <a:r>
              <a:rPr sz="1600" b="1" spc="-80" dirty="0">
                <a:solidFill>
                  <a:srgbClr val="231F20"/>
                </a:solidFill>
                <a:latin typeface="+mn-lt"/>
                <a:cs typeface="Trebuchet MS"/>
              </a:rPr>
              <a:t> </a:t>
            </a:r>
            <a:r>
              <a:rPr sz="1600" b="1" spc="-35" dirty="0">
                <a:solidFill>
                  <a:srgbClr val="231F20"/>
                </a:solidFill>
                <a:latin typeface="+mn-lt"/>
                <a:cs typeface="Trebuchet MS"/>
              </a:rPr>
              <a:t>конечностей</a:t>
            </a:r>
            <a:endParaRPr sz="1600" dirty="0">
              <a:latin typeface="+mn-lt"/>
              <a:cs typeface="Trebuchet MS"/>
            </a:endParaRPr>
          </a:p>
          <a:p>
            <a:pPr marL="50800" marR="17780" algn="just">
              <a:lnSpc>
                <a:spcPct val="121200"/>
              </a:lnSpc>
              <a:spcBef>
                <a:spcPts val="1130"/>
              </a:spcBef>
            </a:pPr>
            <a:r>
              <a:rPr sz="1600" spc="-10" dirty="0">
                <a:solidFill>
                  <a:srgbClr val="231F20"/>
                </a:solidFill>
                <a:latin typeface="+mn-lt"/>
                <a:cs typeface="Microsoft Sans Serif"/>
              </a:rPr>
              <a:t>Активный</a:t>
            </a:r>
            <a:r>
              <a:rPr sz="1600" spc="-5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n-lt"/>
                <a:cs typeface="Microsoft Sans Serif"/>
              </a:rPr>
              <a:t>белково-пептидный</a:t>
            </a:r>
            <a:r>
              <a:rPr sz="1600" spc="-10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+mn-lt"/>
                <a:cs typeface="Microsoft Sans Serif"/>
              </a:rPr>
              <a:t>комплекс</a:t>
            </a:r>
            <a:r>
              <a:rPr sz="1600" spc="-25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+mn-lt"/>
                <a:cs typeface="Microsoft Sans Serif"/>
              </a:rPr>
              <a:t>(секре- </a:t>
            </a:r>
            <a:r>
              <a:rPr sz="1600" spc="-5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40" dirty="0">
                <a:solidFill>
                  <a:srgbClr val="231F20"/>
                </a:solidFill>
                <a:latin typeface="+mn-lt"/>
                <a:cs typeface="Microsoft Sans Serif"/>
              </a:rPr>
              <a:t>том),</a:t>
            </a:r>
            <a:r>
              <a:rPr sz="1600" spc="-35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n-lt"/>
                <a:cs typeface="Microsoft Sans Serif"/>
              </a:rPr>
              <a:t>выделенный</a:t>
            </a:r>
            <a:r>
              <a:rPr sz="1600" spc="-10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dirty="0">
                <a:solidFill>
                  <a:srgbClr val="231F20"/>
                </a:solidFill>
                <a:latin typeface="+mn-lt"/>
                <a:cs typeface="Microsoft Sans Serif"/>
              </a:rPr>
              <a:t>из</a:t>
            </a:r>
            <a:r>
              <a:rPr sz="1600" spc="5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25" dirty="0">
                <a:solidFill>
                  <a:srgbClr val="231F20"/>
                </a:solidFill>
                <a:latin typeface="+mn-lt"/>
                <a:cs typeface="Microsoft Sans Serif"/>
              </a:rPr>
              <a:t>мезенхимальных</a:t>
            </a:r>
            <a:r>
              <a:rPr sz="1600" spc="-20" dirty="0">
                <a:solidFill>
                  <a:srgbClr val="231F20"/>
                </a:solidFill>
                <a:latin typeface="+mn-lt"/>
                <a:cs typeface="Microsoft Sans Serif"/>
              </a:rPr>
              <a:t> стволовых </a:t>
            </a:r>
            <a:r>
              <a:rPr sz="1600" spc="-280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25" dirty="0">
                <a:solidFill>
                  <a:srgbClr val="231F20"/>
                </a:solidFill>
                <a:latin typeface="+mn-lt"/>
                <a:cs typeface="Microsoft Sans Serif"/>
              </a:rPr>
              <a:t>клеток,</a:t>
            </a:r>
            <a:r>
              <a:rPr sz="1600" spc="-20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+mn-lt"/>
                <a:cs typeface="Microsoft Sans Serif"/>
              </a:rPr>
              <a:t>способствует</a:t>
            </a:r>
            <a:r>
              <a:rPr sz="1600" spc="-25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n-lt"/>
                <a:cs typeface="Microsoft Sans Serif"/>
              </a:rPr>
              <a:t>укреплению</a:t>
            </a:r>
            <a:r>
              <a:rPr sz="1600" spc="-10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n-lt"/>
                <a:cs typeface="Microsoft Sans Serif"/>
              </a:rPr>
              <a:t>копытного</a:t>
            </a:r>
            <a:r>
              <a:rPr sz="1600" spc="260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n-lt"/>
                <a:cs typeface="Microsoft Sans Serif"/>
              </a:rPr>
              <a:t>рога, </a:t>
            </a:r>
            <a:r>
              <a:rPr sz="1600" spc="-280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+mn-lt"/>
                <a:cs typeface="Microsoft Sans Serif"/>
              </a:rPr>
              <a:t>за счет </a:t>
            </a:r>
            <a:r>
              <a:rPr sz="1600" spc="-5" dirty="0">
                <a:solidFill>
                  <a:srgbClr val="231F20"/>
                </a:solidFill>
                <a:latin typeface="+mn-lt"/>
                <a:cs typeface="Microsoft Sans Serif"/>
              </a:rPr>
              <a:t>активации </a:t>
            </a:r>
            <a:r>
              <a:rPr sz="1600" spc="-10" dirty="0">
                <a:solidFill>
                  <a:srgbClr val="231F20"/>
                </a:solidFill>
                <a:latin typeface="+mn-lt"/>
                <a:cs typeface="Microsoft Sans Serif"/>
              </a:rPr>
              <a:t>региональных </a:t>
            </a:r>
            <a:r>
              <a:rPr sz="1600" spc="-20" dirty="0">
                <a:solidFill>
                  <a:srgbClr val="231F20"/>
                </a:solidFill>
                <a:latin typeface="+mn-lt"/>
                <a:cs typeface="Microsoft Sans Serif"/>
              </a:rPr>
              <a:t>стволовых </a:t>
            </a:r>
            <a:r>
              <a:rPr sz="1600" spc="-25" dirty="0">
                <a:solidFill>
                  <a:srgbClr val="231F20"/>
                </a:solidFill>
                <a:latin typeface="+mn-lt"/>
                <a:cs typeface="Microsoft Sans Serif"/>
              </a:rPr>
              <a:t>клеток, </a:t>
            </a:r>
            <a:r>
              <a:rPr sz="1600" spc="-280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+mn-lt"/>
                <a:cs typeface="Microsoft Sans Serif"/>
              </a:rPr>
              <a:t>повышению</a:t>
            </a:r>
            <a:r>
              <a:rPr sz="1600" spc="-120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40" dirty="0">
                <a:solidFill>
                  <a:srgbClr val="231F20"/>
                </a:solidFill>
                <a:latin typeface="+mn-lt"/>
                <a:cs typeface="Microsoft Sans Serif"/>
              </a:rPr>
              <a:t>ме</a:t>
            </a:r>
            <a:r>
              <a:rPr sz="1600" spc="-25" dirty="0">
                <a:solidFill>
                  <a:srgbClr val="231F20"/>
                </a:solidFill>
                <a:latin typeface="+mn-lt"/>
                <a:cs typeface="Microsoft Sans Serif"/>
              </a:rPr>
              <a:t>с</a:t>
            </a:r>
            <a:r>
              <a:rPr sz="1600" spc="-10" dirty="0">
                <a:solidFill>
                  <a:srgbClr val="231F20"/>
                </a:solidFill>
                <a:latin typeface="+mn-lt"/>
                <a:cs typeface="Microsoft Sans Serif"/>
              </a:rPr>
              <a:t>тно</a:t>
            </a:r>
            <a:r>
              <a:rPr sz="1600" spc="-20" dirty="0">
                <a:solidFill>
                  <a:srgbClr val="231F20"/>
                </a:solidFill>
                <a:latin typeface="+mn-lt"/>
                <a:cs typeface="Microsoft Sans Serif"/>
              </a:rPr>
              <a:t>г</a:t>
            </a:r>
            <a:r>
              <a:rPr sz="1600" spc="-30" dirty="0">
                <a:solidFill>
                  <a:srgbClr val="231F20"/>
                </a:solidFill>
                <a:latin typeface="+mn-lt"/>
                <a:cs typeface="Microsoft Sans Serif"/>
              </a:rPr>
              <a:t>о</a:t>
            </a:r>
            <a:r>
              <a:rPr sz="1600" spc="-120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35" dirty="0">
                <a:solidFill>
                  <a:srgbClr val="231F20"/>
                </a:solidFill>
                <a:latin typeface="+mn-lt"/>
                <a:cs typeface="Microsoft Sans Serif"/>
              </a:rPr>
              <a:t>им</a:t>
            </a:r>
            <a:r>
              <a:rPr sz="1600" spc="-50" dirty="0">
                <a:solidFill>
                  <a:srgbClr val="231F20"/>
                </a:solidFill>
                <a:latin typeface="+mn-lt"/>
                <a:cs typeface="Microsoft Sans Serif"/>
              </a:rPr>
              <a:t>м</a:t>
            </a:r>
            <a:r>
              <a:rPr sz="1600" spc="-10" dirty="0">
                <a:solidFill>
                  <a:srgbClr val="231F20"/>
                </a:solidFill>
                <a:latin typeface="+mn-lt"/>
                <a:cs typeface="Microsoft Sans Serif"/>
              </a:rPr>
              <a:t>унно</a:t>
            </a:r>
            <a:r>
              <a:rPr sz="1600" spc="-25" dirty="0">
                <a:solidFill>
                  <a:srgbClr val="231F20"/>
                </a:solidFill>
                <a:latin typeface="+mn-lt"/>
                <a:cs typeface="Microsoft Sans Serif"/>
              </a:rPr>
              <a:t>г</a:t>
            </a:r>
            <a:r>
              <a:rPr sz="1600" spc="-30" dirty="0">
                <a:solidFill>
                  <a:srgbClr val="231F20"/>
                </a:solidFill>
                <a:latin typeface="+mn-lt"/>
                <a:cs typeface="Microsoft Sans Serif"/>
              </a:rPr>
              <a:t>о</a:t>
            </a:r>
            <a:r>
              <a:rPr sz="1600" spc="-120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40" dirty="0">
                <a:solidFill>
                  <a:srgbClr val="231F20"/>
                </a:solidFill>
                <a:latin typeface="+mn-lt"/>
                <a:cs typeface="Microsoft Sans Serif"/>
              </a:rPr>
              <a:t>о</a:t>
            </a:r>
            <a:r>
              <a:rPr sz="1600" spc="-15" dirty="0">
                <a:solidFill>
                  <a:srgbClr val="231F20"/>
                </a:solidFill>
                <a:latin typeface="+mn-lt"/>
                <a:cs typeface="Microsoft Sans Serif"/>
              </a:rPr>
              <a:t>т</a:t>
            </a:r>
            <a:r>
              <a:rPr sz="1600" spc="-30" dirty="0">
                <a:solidFill>
                  <a:srgbClr val="231F20"/>
                </a:solidFill>
                <a:latin typeface="+mn-lt"/>
                <a:cs typeface="Microsoft Sans Serif"/>
              </a:rPr>
              <a:t>в</a:t>
            </a:r>
            <a:r>
              <a:rPr sz="1600" spc="-40" dirty="0">
                <a:solidFill>
                  <a:srgbClr val="231F20"/>
                </a:solidFill>
                <a:latin typeface="+mn-lt"/>
                <a:cs typeface="Microsoft Sans Serif"/>
              </a:rPr>
              <a:t>е</a:t>
            </a:r>
            <a:r>
              <a:rPr sz="1600" spc="-50" dirty="0">
                <a:solidFill>
                  <a:srgbClr val="231F20"/>
                </a:solidFill>
                <a:latin typeface="+mn-lt"/>
                <a:cs typeface="Microsoft Sans Serif"/>
              </a:rPr>
              <a:t>т</a:t>
            </a:r>
            <a:r>
              <a:rPr sz="1600" spc="-35" dirty="0">
                <a:solidFill>
                  <a:srgbClr val="231F20"/>
                </a:solidFill>
                <a:latin typeface="+mn-lt"/>
                <a:cs typeface="Microsoft Sans Serif"/>
              </a:rPr>
              <a:t>а</a:t>
            </a:r>
            <a:r>
              <a:rPr sz="1600" spc="-120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+mn-lt"/>
                <a:cs typeface="Microsoft Sans Serif"/>
              </a:rPr>
              <a:t>и</a:t>
            </a:r>
            <a:r>
              <a:rPr sz="1600" spc="-120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75" dirty="0">
                <a:solidFill>
                  <a:srgbClr val="231F20"/>
                </a:solidFill>
                <a:latin typeface="+mn-lt"/>
                <a:cs typeface="Microsoft Sans Serif"/>
              </a:rPr>
              <a:t>у</a:t>
            </a:r>
            <a:r>
              <a:rPr sz="1600" spc="-10" dirty="0">
                <a:solidFill>
                  <a:srgbClr val="231F20"/>
                </a:solidFill>
                <a:latin typeface="+mn-lt"/>
                <a:cs typeface="Microsoft Sans Serif"/>
              </a:rPr>
              <a:t>с</a:t>
            </a:r>
            <a:r>
              <a:rPr sz="1600" spc="-35" dirty="0">
                <a:solidFill>
                  <a:srgbClr val="231F20"/>
                </a:solidFill>
                <a:latin typeface="+mn-lt"/>
                <a:cs typeface="Microsoft Sans Serif"/>
              </a:rPr>
              <a:t>к</a:t>
            </a:r>
            <a:r>
              <a:rPr sz="1600" spc="-10" dirty="0">
                <a:solidFill>
                  <a:srgbClr val="231F20"/>
                </a:solidFill>
                <a:latin typeface="+mn-lt"/>
                <a:cs typeface="Microsoft Sans Serif"/>
              </a:rPr>
              <a:t>орению  регенерации</a:t>
            </a:r>
            <a:r>
              <a:rPr sz="1600" spc="-25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n-lt"/>
                <a:cs typeface="Microsoft Sans Serif"/>
              </a:rPr>
              <a:t>кожных</a:t>
            </a:r>
            <a:r>
              <a:rPr sz="1600" spc="-20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n-lt"/>
                <a:cs typeface="Microsoft Sans Serif"/>
              </a:rPr>
              <a:t>покровов.</a:t>
            </a:r>
            <a:endParaRPr sz="1600" dirty="0">
              <a:latin typeface="+mn-lt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600" dirty="0">
              <a:latin typeface="+mn-lt"/>
              <a:cs typeface="Microsoft Sans Serif"/>
            </a:endParaRPr>
          </a:p>
          <a:p>
            <a:pPr marL="50800" algn="just">
              <a:lnSpc>
                <a:spcPct val="100000"/>
              </a:lnSpc>
              <a:spcBef>
                <a:spcPts val="850"/>
              </a:spcBef>
            </a:pPr>
            <a:r>
              <a:rPr sz="1600" b="1" spc="-20" dirty="0">
                <a:solidFill>
                  <a:srgbClr val="231F20"/>
                </a:solidFill>
                <a:latin typeface="+mn-lt"/>
                <a:cs typeface="Trebuchet MS"/>
              </a:rPr>
              <a:t>Преи</a:t>
            </a:r>
            <a:r>
              <a:rPr sz="1600" b="1" spc="-35" dirty="0">
                <a:solidFill>
                  <a:srgbClr val="231F20"/>
                </a:solidFill>
                <a:latin typeface="+mn-lt"/>
                <a:cs typeface="Trebuchet MS"/>
              </a:rPr>
              <a:t>м</a:t>
            </a:r>
            <a:r>
              <a:rPr sz="1600" b="1" spc="-15" dirty="0">
                <a:solidFill>
                  <a:srgbClr val="231F20"/>
                </a:solidFill>
                <a:latin typeface="+mn-lt"/>
                <a:cs typeface="Trebuchet MS"/>
              </a:rPr>
              <a:t>у</a:t>
            </a:r>
            <a:r>
              <a:rPr sz="1600" b="1" spc="-30" dirty="0">
                <a:solidFill>
                  <a:srgbClr val="231F20"/>
                </a:solidFill>
                <a:latin typeface="+mn-lt"/>
                <a:cs typeface="Trebuchet MS"/>
              </a:rPr>
              <a:t>щ</a:t>
            </a:r>
            <a:r>
              <a:rPr sz="1600" b="1" spc="-25" dirty="0">
                <a:solidFill>
                  <a:srgbClr val="231F20"/>
                </a:solidFill>
                <a:latin typeface="+mn-lt"/>
                <a:cs typeface="Trebuchet MS"/>
              </a:rPr>
              <a:t>ества</a:t>
            </a:r>
            <a:r>
              <a:rPr sz="1600" b="1" spc="-80" dirty="0">
                <a:solidFill>
                  <a:srgbClr val="231F20"/>
                </a:solidFill>
                <a:latin typeface="+mn-lt"/>
                <a:cs typeface="Trebuchet MS"/>
              </a:rPr>
              <a:t> </a:t>
            </a:r>
            <a:r>
              <a:rPr sz="1600" b="1" spc="-30" dirty="0">
                <a:solidFill>
                  <a:srgbClr val="231F20"/>
                </a:solidFill>
                <a:latin typeface="+mn-lt"/>
                <a:cs typeface="Trebuchet MS"/>
              </a:rPr>
              <a:t>м</a:t>
            </a:r>
            <a:r>
              <a:rPr sz="1600" b="1" spc="-35" dirty="0">
                <a:solidFill>
                  <a:srgbClr val="231F20"/>
                </a:solidFill>
                <a:latin typeface="+mn-lt"/>
                <a:cs typeface="Trebuchet MS"/>
              </a:rPr>
              <a:t>а</a:t>
            </a:r>
            <a:r>
              <a:rPr sz="1600" b="1" dirty="0">
                <a:solidFill>
                  <a:srgbClr val="231F20"/>
                </a:solidFill>
                <a:latin typeface="+mn-lt"/>
                <a:cs typeface="Trebuchet MS"/>
              </a:rPr>
              <a:t>зи</a:t>
            </a:r>
            <a:r>
              <a:rPr sz="1600" b="1" spc="-80" dirty="0">
                <a:solidFill>
                  <a:srgbClr val="231F20"/>
                </a:solidFill>
                <a:latin typeface="+mn-lt"/>
                <a:cs typeface="Trebuchet MS"/>
              </a:rPr>
              <a:t> </a:t>
            </a:r>
            <a:r>
              <a:rPr sz="1600" b="1" spc="25" dirty="0">
                <a:solidFill>
                  <a:srgbClr val="231F20"/>
                </a:solidFill>
                <a:latin typeface="+mn-lt"/>
                <a:cs typeface="Trebuchet MS"/>
              </a:rPr>
              <a:t>UNGIDERM</a:t>
            </a:r>
            <a:r>
              <a:rPr sz="1600" b="1" spc="-80" dirty="0">
                <a:solidFill>
                  <a:srgbClr val="231F20"/>
                </a:solidFill>
                <a:latin typeface="+mn-lt"/>
                <a:cs typeface="Trebuchet MS"/>
              </a:rPr>
              <a:t> </a:t>
            </a:r>
            <a:r>
              <a:rPr sz="1600" b="1" spc="20" dirty="0">
                <a:solidFill>
                  <a:srgbClr val="231F20"/>
                </a:solidFill>
                <a:latin typeface="+mn-lt"/>
                <a:cs typeface="Trebuchet MS"/>
              </a:rPr>
              <a:t>NS:</a:t>
            </a:r>
            <a:endParaRPr sz="1600" dirty="0">
              <a:latin typeface="+mn-lt"/>
              <a:cs typeface="Trebuchet MS"/>
            </a:endParaRPr>
          </a:p>
          <a:p>
            <a:pPr marL="230504" indent="-180340">
              <a:lnSpc>
                <a:spcPct val="100000"/>
              </a:lnSpc>
              <a:spcBef>
                <a:spcPts val="844"/>
              </a:spcBef>
              <a:buClr>
                <a:srgbClr val="5EBB46"/>
              </a:buClr>
              <a:buSzPct val="163636"/>
              <a:buChar char="•"/>
              <a:tabLst>
                <a:tab pos="231140" algn="l"/>
              </a:tabLst>
            </a:pPr>
            <a:r>
              <a:rPr sz="1600" spc="-30" dirty="0">
                <a:solidFill>
                  <a:srgbClr val="231F20"/>
                </a:solidFill>
                <a:latin typeface="+mn-lt"/>
                <a:cs typeface="Microsoft Sans Serif"/>
              </a:rPr>
              <a:t>Укрепление</a:t>
            </a:r>
            <a:r>
              <a:rPr sz="1600" spc="-25" dirty="0">
                <a:solidFill>
                  <a:srgbClr val="231F20"/>
                </a:solidFill>
                <a:latin typeface="+mn-lt"/>
                <a:cs typeface="Microsoft Sans Serif"/>
              </a:rPr>
              <a:t> местного </a:t>
            </a:r>
            <a:r>
              <a:rPr sz="1600" spc="-35" dirty="0">
                <a:solidFill>
                  <a:srgbClr val="231F20"/>
                </a:solidFill>
                <a:latin typeface="+mn-lt"/>
                <a:cs typeface="Microsoft Sans Serif"/>
              </a:rPr>
              <a:t>иммунитета</a:t>
            </a:r>
            <a:endParaRPr sz="1600" dirty="0">
              <a:latin typeface="+mn-lt"/>
              <a:cs typeface="Microsoft Sans Serif"/>
            </a:endParaRPr>
          </a:p>
          <a:p>
            <a:pPr marL="230504" indent="-180340">
              <a:lnSpc>
                <a:spcPct val="100000"/>
              </a:lnSpc>
              <a:spcBef>
                <a:spcPts val="850"/>
              </a:spcBef>
              <a:buClr>
                <a:srgbClr val="5EBB46"/>
              </a:buClr>
              <a:buSzPct val="163636"/>
              <a:buChar char="•"/>
              <a:tabLst>
                <a:tab pos="231140" algn="l"/>
              </a:tabLst>
            </a:pPr>
            <a:r>
              <a:rPr sz="1600" spc="-25" dirty="0">
                <a:solidFill>
                  <a:srgbClr val="231F20"/>
                </a:solidFill>
                <a:latin typeface="+mn-lt"/>
                <a:cs typeface="Microsoft Sans Serif"/>
              </a:rPr>
              <a:t>Сокращение </a:t>
            </a:r>
            <a:r>
              <a:rPr sz="1600" spc="-20" dirty="0">
                <a:solidFill>
                  <a:srgbClr val="231F20"/>
                </a:solidFill>
                <a:latin typeface="+mn-lt"/>
                <a:cs typeface="Microsoft Sans Serif"/>
              </a:rPr>
              <a:t>сроков</a:t>
            </a:r>
            <a:r>
              <a:rPr sz="1600" spc="-30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n-lt"/>
                <a:cs typeface="Microsoft Sans Serif"/>
              </a:rPr>
              <a:t>реабилитации</a:t>
            </a:r>
            <a:endParaRPr sz="1600" dirty="0">
              <a:latin typeface="+mn-lt"/>
              <a:cs typeface="Microsoft Sans Serif"/>
            </a:endParaRPr>
          </a:p>
          <a:p>
            <a:pPr marL="230504" marR="870585" indent="-180340">
              <a:lnSpc>
                <a:spcPct val="121200"/>
              </a:lnSpc>
              <a:spcBef>
                <a:spcPts val="565"/>
              </a:spcBef>
              <a:buClr>
                <a:srgbClr val="5EBB46"/>
              </a:buClr>
              <a:buSzPct val="163636"/>
              <a:buChar char="•"/>
              <a:tabLst>
                <a:tab pos="231140" algn="l"/>
              </a:tabLst>
            </a:pPr>
            <a:r>
              <a:rPr sz="1600" spc="-15" dirty="0">
                <a:solidFill>
                  <a:srgbClr val="231F20"/>
                </a:solidFill>
                <a:latin typeface="+mn-lt"/>
                <a:cs typeface="Microsoft Sans Serif"/>
              </a:rPr>
              <a:t>Быстрая</a:t>
            </a:r>
            <a:r>
              <a:rPr sz="1600" spc="-40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+mn-lt"/>
                <a:cs typeface="Microsoft Sans Serif"/>
              </a:rPr>
              <a:t>регенерация</a:t>
            </a:r>
            <a:r>
              <a:rPr sz="1600" spc="-35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+mn-lt"/>
                <a:cs typeface="Microsoft Sans Serif"/>
              </a:rPr>
              <a:t>и</a:t>
            </a:r>
            <a:r>
              <a:rPr sz="1600" spc="-40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+mn-lt"/>
                <a:cs typeface="Microsoft Sans Serif"/>
              </a:rPr>
              <a:t>укрепление </a:t>
            </a:r>
            <a:r>
              <a:rPr sz="1600" spc="-275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n-lt"/>
                <a:cs typeface="Microsoft Sans Serif"/>
              </a:rPr>
              <a:t>копытного</a:t>
            </a:r>
            <a:r>
              <a:rPr sz="1600" spc="-25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n-lt"/>
                <a:cs typeface="Microsoft Sans Serif"/>
              </a:rPr>
              <a:t>рога</a:t>
            </a:r>
            <a:endParaRPr sz="1600" dirty="0">
              <a:latin typeface="+mn-lt"/>
              <a:cs typeface="Microsoft Sans Serif"/>
            </a:endParaRPr>
          </a:p>
          <a:p>
            <a:pPr marL="230504" marR="626745" indent="-180340">
              <a:lnSpc>
                <a:spcPct val="121300"/>
              </a:lnSpc>
              <a:spcBef>
                <a:spcPts val="565"/>
              </a:spcBef>
              <a:buClr>
                <a:srgbClr val="5EBB46"/>
              </a:buClr>
              <a:buSzPct val="163636"/>
              <a:buChar char="•"/>
              <a:tabLst>
                <a:tab pos="231140" algn="l"/>
              </a:tabLst>
            </a:pPr>
            <a:r>
              <a:rPr sz="1600" spc="-20" dirty="0">
                <a:solidFill>
                  <a:srgbClr val="231F20"/>
                </a:solidFill>
                <a:latin typeface="+mn-lt"/>
                <a:cs typeface="Microsoft Sans Serif"/>
              </a:rPr>
              <a:t>Антибактериальный,</a:t>
            </a:r>
            <a:r>
              <a:rPr sz="1600" spc="10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+mn-lt"/>
                <a:cs typeface="Microsoft Sans Serif"/>
              </a:rPr>
              <a:t>противовирусный, </a:t>
            </a:r>
            <a:r>
              <a:rPr sz="1600" spc="-280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+mn-lt"/>
                <a:cs typeface="Microsoft Sans Serif"/>
              </a:rPr>
              <a:t>противогрибковый</a:t>
            </a:r>
            <a:r>
              <a:rPr sz="1600" spc="-25" dirty="0">
                <a:solidFill>
                  <a:srgbClr val="231F20"/>
                </a:solidFill>
                <a:latin typeface="+mn-lt"/>
                <a:cs typeface="Microsoft Sans Serif"/>
              </a:rPr>
              <a:t> </a:t>
            </a:r>
            <a:r>
              <a:rPr sz="1600" spc="-65" dirty="0">
                <a:solidFill>
                  <a:srgbClr val="231F20"/>
                </a:solidFill>
                <a:latin typeface="+mn-lt"/>
                <a:cs typeface="Microsoft Sans Serif"/>
              </a:rPr>
              <a:t>эффект</a:t>
            </a:r>
            <a:endParaRPr sz="1600" dirty="0">
              <a:latin typeface="+mn-lt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2124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8053436" y="2349674"/>
            <a:ext cx="3888432" cy="2058121"/>
          </a:xfrm>
          <a:custGeom>
            <a:avLst/>
            <a:gdLst/>
            <a:ahLst/>
            <a:cxnLst/>
            <a:rect l="l" t="t" r="r" b="b"/>
            <a:pathLst>
              <a:path w="3576954" h="1714500">
                <a:moveTo>
                  <a:pt x="3547358" y="0"/>
                </a:moveTo>
                <a:lnTo>
                  <a:pt x="0" y="0"/>
                </a:lnTo>
                <a:lnTo>
                  <a:pt x="0" y="1714500"/>
                </a:lnTo>
                <a:lnTo>
                  <a:pt x="3233326" y="1714500"/>
                </a:lnTo>
                <a:lnTo>
                  <a:pt x="3247845" y="1711717"/>
                </a:lnTo>
                <a:lnTo>
                  <a:pt x="3260677" y="1704130"/>
                </a:lnTo>
                <a:lnTo>
                  <a:pt x="3270453" y="1692875"/>
                </a:lnTo>
                <a:lnTo>
                  <a:pt x="3275807" y="1679092"/>
                </a:lnTo>
                <a:lnTo>
                  <a:pt x="3576873" y="35407"/>
                </a:lnTo>
                <a:lnTo>
                  <a:pt x="3576567" y="21624"/>
                </a:lnTo>
                <a:lnTo>
                  <a:pt x="3570912" y="10369"/>
                </a:lnTo>
                <a:lnTo>
                  <a:pt x="3560859" y="2782"/>
                </a:lnTo>
                <a:lnTo>
                  <a:pt x="3547358" y="0"/>
                </a:lnTo>
                <a:close/>
              </a:path>
            </a:pathLst>
          </a:custGeom>
          <a:solidFill>
            <a:srgbClr val="5EB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70488" y="0"/>
            <a:ext cx="2237426" cy="167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7197" cy="1140051"/>
          </a:xfrm>
          <a:prstGeom prst="rect">
            <a:avLst/>
          </a:prstGeom>
        </p:spPr>
      </p:pic>
      <p:pic>
        <p:nvPicPr>
          <p:cNvPr id="8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2678" y="765498"/>
            <a:ext cx="6480720" cy="54821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39422" y="2781722"/>
            <a:ext cx="3600400" cy="116271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Методические указания</a:t>
            </a:r>
            <a:endParaRPr kumimoji="0" lang="ru-RU" sz="3600" b="1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5241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70488" y="0"/>
            <a:ext cx="2237426" cy="167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7197" cy="11400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7943" y="205957"/>
            <a:ext cx="10212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lang="ru-RU" sz="1600" spc="155" dirty="0">
                <a:solidFill>
                  <a:srgbClr val="5EBB46"/>
                </a:solidFill>
                <a:latin typeface="Trebuchet MS"/>
                <a:cs typeface="Trebuchet MS"/>
              </a:rPr>
              <a:t>Лечение</a:t>
            </a:r>
            <a:r>
              <a:rPr lang="ru-RU" sz="1600" spc="-40" dirty="0">
                <a:solidFill>
                  <a:srgbClr val="5EBB46"/>
                </a:solidFill>
                <a:latin typeface="Trebuchet MS"/>
                <a:cs typeface="Trebuchet MS"/>
              </a:rPr>
              <a:t> </a:t>
            </a:r>
            <a:r>
              <a:rPr lang="ru-RU" sz="1600" spc="290" dirty="0">
                <a:solidFill>
                  <a:srgbClr val="5EBB46"/>
                </a:solidFill>
                <a:latin typeface="Trebuchet MS"/>
                <a:cs typeface="Trebuchet MS"/>
              </a:rPr>
              <a:t>и</a:t>
            </a:r>
            <a:r>
              <a:rPr lang="ru-RU" sz="1600" spc="-40" dirty="0">
                <a:solidFill>
                  <a:srgbClr val="5EBB46"/>
                </a:solidFill>
                <a:latin typeface="Trebuchet MS"/>
                <a:cs typeface="Trebuchet MS"/>
              </a:rPr>
              <a:t> </a:t>
            </a:r>
            <a:r>
              <a:rPr lang="ru-RU" sz="1600" spc="265" dirty="0">
                <a:solidFill>
                  <a:srgbClr val="5EBB46"/>
                </a:solidFill>
                <a:latin typeface="Trebuchet MS"/>
                <a:cs typeface="Trebuchet MS"/>
              </a:rPr>
              <a:t>профилактика</a:t>
            </a:r>
            <a:r>
              <a:rPr lang="ru-RU" sz="1600" spc="-40" dirty="0">
                <a:solidFill>
                  <a:srgbClr val="5EBB46"/>
                </a:solidFill>
                <a:latin typeface="Trebuchet MS"/>
                <a:cs typeface="Trebuchet MS"/>
              </a:rPr>
              <a:t> </a:t>
            </a:r>
            <a:r>
              <a:rPr lang="ru-RU" sz="1600" spc="265" dirty="0" smtClean="0">
                <a:solidFill>
                  <a:srgbClr val="5EBB46"/>
                </a:solidFill>
                <a:latin typeface="Trebuchet MS"/>
                <a:cs typeface="Trebuchet MS"/>
              </a:rPr>
              <a:t>субклинических</a:t>
            </a:r>
            <a:r>
              <a:rPr lang="ru-RU" sz="1600" dirty="0" smtClean="0">
                <a:latin typeface="Trebuchet MS"/>
                <a:cs typeface="Trebuchet MS"/>
              </a:rPr>
              <a:t> </a:t>
            </a:r>
            <a:r>
              <a:rPr lang="ru-RU" sz="1600" spc="290" dirty="0" smtClean="0">
                <a:solidFill>
                  <a:srgbClr val="5EBB46"/>
                </a:solidFill>
                <a:latin typeface="Trebuchet MS"/>
                <a:cs typeface="Trebuchet MS"/>
              </a:rPr>
              <a:t>и</a:t>
            </a:r>
            <a:r>
              <a:rPr lang="ru-RU" sz="1600" spc="-40" dirty="0" smtClean="0">
                <a:solidFill>
                  <a:srgbClr val="5EBB46"/>
                </a:solidFill>
                <a:latin typeface="Trebuchet MS"/>
                <a:cs typeface="Trebuchet MS"/>
              </a:rPr>
              <a:t> </a:t>
            </a:r>
            <a:r>
              <a:rPr lang="ru-RU" sz="1600" spc="260" dirty="0">
                <a:solidFill>
                  <a:srgbClr val="5EBB46"/>
                </a:solidFill>
                <a:latin typeface="Trebuchet MS"/>
                <a:cs typeface="Trebuchet MS"/>
              </a:rPr>
              <a:t>клинических</a:t>
            </a:r>
            <a:r>
              <a:rPr lang="ru-RU" sz="1600" spc="-40" dirty="0">
                <a:solidFill>
                  <a:srgbClr val="5EBB46"/>
                </a:solidFill>
                <a:latin typeface="Trebuchet MS"/>
                <a:cs typeface="Trebuchet MS"/>
              </a:rPr>
              <a:t> </a:t>
            </a:r>
            <a:r>
              <a:rPr lang="ru-RU" sz="1600" spc="265" dirty="0">
                <a:solidFill>
                  <a:srgbClr val="5EBB46"/>
                </a:solidFill>
                <a:latin typeface="Trebuchet MS"/>
                <a:cs typeface="Trebuchet MS"/>
              </a:rPr>
              <a:t>маститов</a:t>
            </a:r>
            <a:r>
              <a:rPr lang="ru-RU" sz="1600" spc="-40" dirty="0">
                <a:solidFill>
                  <a:srgbClr val="5EBB46"/>
                </a:solidFill>
                <a:latin typeface="Trebuchet MS"/>
                <a:cs typeface="Trebuchet MS"/>
              </a:rPr>
              <a:t> </a:t>
            </a:r>
            <a:r>
              <a:rPr lang="ru-RU" sz="1600" spc="254" dirty="0">
                <a:solidFill>
                  <a:srgbClr val="5EBB46"/>
                </a:solidFill>
                <a:latin typeface="Trebuchet MS"/>
                <a:cs typeface="Trebuchet MS"/>
              </a:rPr>
              <a:t>различной</a:t>
            </a:r>
            <a:r>
              <a:rPr lang="ru-RU" sz="1600" spc="-35" dirty="0">
                <a:solidFill>
                  <a:srgbClr val="5EBB46"/>
                </a:solidFill>
                <a:latin typeface="Trebuchet MS"/>
                <a:cs typeface="Trebuchet MS"/>
              </a:rPr>
              <a:t> </a:t>
            </a:r>
            <a:r>
              <a:rPr lang="ru-RU" sz="1600" spc="285" dirty="0">
                <a:solidFill>
                  <a:srgbClr val="5EBB46"/>
                </a:solidFill>
                <a:latin typeface="Trebuchet MS"/>
                <a:cs typeface="Trebuchet MS"/>
              </a:rPr>
              <a:t>этиологии</a:t>
            </a:r>
            <a:endParaRPr lang="ru-RU" sz="1600" dirty="0">
              <a:latin typeface="Trebuchet MS"/>
              <a:cs typeface="Trebuchet MS"/>
            </a:endParaRPr>
          </a:p>
        </p:txBody>
      </p:sp>
      <p:grpSp>
        <p:nvGrpSpPr>
          <p:cNvPr id="6" name="object 4"/>
          <p:cNvGrpSpPr/>
          <p:nvPr/>
        </p:nvGrpSpPr>
        <p:grpSpPr>
          <a:xfrm>
            <a:off x="2205585" y="805586"/>
            <a:ext cx="5616624" cy="576064"/>
            <a:chOff x="0" y="965706"/>
            <a:chExt cx="4920615" cy="502284"/>
          </a:xfrm>
        </p:grpSpPr>
        <p:sp>
          <p:nvSpPr>
            <p:cNvPr id="7" name="object 5"/>
            <p:cNvSpPr/>
            <p:nvPr/>
          </p:nvSpPr>
          <p:spPr>
            <a:xfrm>
              <a:off x="0" y="965706"/>
              <a:ext cx="4920615" cy="502284"/>
            </a:xfrm>
            <a:custGeom>
              <a:avLst/>
              <a:gdLst/>
              <a:ahLst/>
              <a:cxnLst/>
              <a:rect l="l" t="t" r="r" b="b"/>
              <a:pathLst>
                <a:path w="4920615" h="502284">
                  <a:moveTo>
                    <a:pt x="4919992" y="0"/>
                  </a:moveTo>
                  <a:lnTo>
                    <a:pt x="0" y="0"/>
                  </a:lnTo>
                  <a:lnTo>
                    <a:pt x="0" y="501904"/>
                  </a:lnTo>
                  <a:lnTo>
                    <a:pt x="4847996" y="501904"/>
                  </a:lnTo>
                  <a:lnTo>
                    <a:pt x="4919992" y="0"/>
                  </a:lnTo>
                  <a:close/>
                </a:path>
              </a:pathLst>
            </a:custGeom>
            <a:solidFill>
              <a:srgbClr val="5EB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492692" y="1087690"/>
              <a:ext cx="393700" cy="259079"/>
            </a:xfrm>
            <a:custGeom>
              <a:avLst/>
              <a:gdLst/>
              <a:ahLst/>
              <a:cxnLst/>
              <a:rect l="l" t="t" r="r" b="b"/>
              <a:pathLst>
                <a:path w="393700" h="259080">
                  <a:moveTo>
                    <a:pt x="379768" y="181610"/>
                  </a:moveTo>
                  <a:lnTo>
                    <a:pt x="353720" y="181610"/>
                  </a:lnTo>
                  <a:lnTo>
                    <a:pt x="355041" y="184149"/>
                  </a:lnTo>
                  <a:lnTo>
                    <a:pt x="355498" y="185419"/>
                  </a:lnTo>
                  <a:lnTo>
                    <a:pt x="359321" y="191769"/>
                  </a:lnTo>
                  <a:lnTo>
                    <a:pt x="360159" y="196849"/>
                  </a:lnTo>
                  <a:lnTo>
                    <a:pt x="361010" y="207009"/>
                  </a:lnTo>
                  <a:lnTo>
                    <a:pt x="361035" y="215900"/>
                  </a:lnTo>
                  <a:lnTo>
                    <a:pt x="360918" y="219709"/>
                  </a:lnTo>
                  <a:lnTo>
                    <a:pt x="360718" y="223519"/>
                  </a:lnTo>
                  <a:lnTo>
                    <a:pt x="360095" y="232409"/>
                  </a:lnTo>
                  <a:lnTo>
                    <a:pt x="359575" y="234950"/>
                  </a:lnTo>
                  <a:lnTo>
                    <a:pt x="358609" y="241300"/>
                  </a:lnTo>
                  <a:lnTo>
                    <a:pt x="358292" y="245109"/>
                  </a:lnTo>
                  <a:lnTo>
                    <a:pt x="354330" y="250190"/>
                  </a:lnTo>
                  <a:lnTo>
                    <a:pt x="352132" y="254000"/>
                  </a:lnTo>
                  <a:lnTo>
                    <a:pt x="348373" y="256540"/>
                  </a:lnTo>
                  <a:lnTo>
                    <a:pt x="347776" y="257809"/>
                  </a:lnTo>
                  <a:lnTo>
                    <a:pt x="346887" y="259079"/>
                  </a:lnTo>
                  <a:lnTo>
                    <a:pt x="367766" y="259079"/>
                  </a:lnTo>
                  <a:lnTo>
                    <a:pt x="371043" y="255269"/>
                  </a:lnTo>
                  <a:lnTo>
                    <a:pt x="372503" y="252729"/>
                  </a:lnTo>
                  <a:lnTo>
                    <a:pt x="371043" y="247650"/>
                  </a:lnTo>
                  <a:lnTo>
                    <a:pt x="370979" y="245109"/>
                  </a:lnTo>
                  <a:lnTo>
                    <a:pt x="371195" y="243840"/>
                  </a:lnTo>
                  <a:lnTo>
                    <a:pt x="371957" y="242569"/>
                  </a:lnTo>
                  <a:lnTo>
                    <a:pt x="377266" y="242569"/>
                  </a:lnTo>
                  <a:lnTo>
                    <a:pt x="376961" y="241300"/>
                  </a:lnTo>
                  <a:lnTo>
                    <a:pt x="376516" y="238759"/>
                  </a:lnTo>
                  <a:lnTo>
                    <a:pt x="375881" y="237490"/>
                  </a:lnTo>
                  <a:lnTo>
                    <a:pt x="375983" y="229869"/>
                  </a:lnTo>
                  <a:lnTo>
                    <a:pt x="376605" y="215900"/>
                  </a:lnTo>
                  <a:lnTo>
                    <a:pt x="376897" y="214629"/>
                  </a:lnTo>
                  <a:lnTo>
                    <a:pt x="377621" y="208279"/>
                  </a:lnTo>
                  <a:lnTo>
                    <a:pt x="377952" y="204469"/>
                  </a:lnTo>
                  <a:lnTo>
                    <a:pt x="378035" y="200660"/>
                  </a:lnTo>
                  <a:lnTo>
                    <a:pt x="378701" y="190499"/>
                  </a:lnTo>
                  <a:lnTo>
                    <a:pt x="379310" y="184149"/>
                  </a:lnTo>
                  <a:lnTo>
                    <a:pt x="379768" y="181610"/>
                  </a:lnTo>
                  <a:close/>
                </a:path>
                <a:path w="393700" h="259080">
                  <a:moveTo>
                    <a:pt x="177994" y="186690"/>
                  </a:moveTo>
                  <a:lnTo>
                    <a:pt x="155092" y="186690"/>
                  </a:lnTo>
                  <a:lnTo>
                    <a:pt x="156032" y="187960"/>
                  </a:lnTo>
                  <a:lnTo>
                    <a:pt x="158026" y="194310"/>
                  </a:lnTo>
                  <a:lnTo>
                    <a:pt x="159715" y="199390"/>
                  </a:lnTo>
                  <a:lnTo>
                    <a:pt x="162852" y="210819"/>
                  </a:lnTo>
                  <a:lnTo>
                    <a:pt x="164299" y="215900"/>
                  </a:lnTo>
                  <a:lnTo>
                    <a:pt x="165633" y="228600"/>
                  </a:lnTo>
                  <a:lnTo>
                    <a:pt x="165366" y="233679"/>
                  </a:lnTo>
                  <a:lnTo>
                    <a:pt x="162928" y="242569"/>
                  </a:lnTo>
                  <a:lnTo>
                    <a:pt x="161404" y="245109"/>
                  </a:lnTo>
                  <a:lnTo>
                    <a:pt x="156921" y="250190"/>
                  </a:lnTo>
                  <a:lnTo>
                    <a:pt x="155295" y="251459"/>
                  </a:lnTo>
                  <a:lnTo>
                    <a:pt x="152717" y="255269"/>
                  </a:lnTo>
                  <a:lnTo>
                    <a:pt x="153111" y="256540"/>
                  </a:lnTo>
                  <a:lnTo>
                    <a:pt x="158661" y="257809"/>
                  </a:lnTo>
                  <a:lnTo>
                    <a:pt x="166827" y="257809"/>
                  </a:lnTo>
                  <a:lnTo>
                    <a:pt x="175082" y="256540"/>
                  </a:lnTo>
                  <a:lnTo>
                    <a:pt x="179895" y="251459"/>
                  </a:lnTo>
                  <a:lnTo>
                    <a:pt x="180799" y="251459"/>
                  </a:lnTo>
                  <a:lnTo>
                    <a:pt x="178676" y="246379"/>
                  </a:lnTo>
                  <a:lnTo>
                    <a:pt x="178765" y="243840"/>
                  </a:lnTo>
                  <a:lnTo>
                    <a:pt x="178460" y="241300"/>
                  </a:lnTo>
                  <a:lnTo>
                    <a:pt x="182511" y="241300"/>
                  </a:lnTo>
                  <a:lnTo>
                    <a:pt x="182422" y="240029"/>
                  </a:lnTo>
                  <a:lnTo>
                    <a:pt x="179997" y="229869"/>
                  </a:lnTo>
                  <a:lnTo>
                    <a:pt x="178206" y="219709"/>
                  </a:lnTo>
                  <a:lnTo>
                    <a:pt x="177736" y="214629"/>
                  </a:lnTo>
                  <a:lnTo>
                    <a:pt x="176517" y="207009"/>
                  </a:lnTo>
                  <a:lnTo>
                    <a:pt x="177139" y="204469"/>
                  </a:lnTo>
                  <a:lnTo>
                    <a:pt x="178854" y="200660"/>
                  </a:lnTo>
                  <a:lnTo>
                    <a:pt x="179260" y="199390"/>
                  </a:lnTo>
                  <a:lnTo>
                    <a:pt x="179260" y="195579"/>
                  </a:lnTo>
                  <a:lnTo>
                    <a:pt x="178206" y="187960"/>
                  </a:lnTo>
                  <a:lnTo>
                    <a:pt x="177994" y="186690"/>
                  </a:lnTo>
                  <a:close/>
                </a:path>
                <a:path w="393700" h="259080">
                  <a:moveTo>
                    <a:pt x="317576" y="252729"/>
                  </a:moveTo>
                  <a:lnTo>
                    <a:pt x="302107" y="252729"/>
                  </a:lnTo>
                  <a:lnTo>
                    <a:pt x="310629" y="254000"/>
                  </a:lnTo>
                  <a:lnTo>
                    <a:pt x="317576" y="252729"/>
                  </a:lnTo>
                  <a:close/>
                </a:path>
                <a:path w="393700" h="259080">
                  <a:moveTo>
                    <a:pt x="381581" y="86359"/>
                  </a:moveTo>
                  <a:lnTo>
                    <a:pt x="65163" y="86359"/>
                  </a:lnTo>
                  <a:lnTo>
                    <a:pt x="68122" y="88899"/>
                  </a:lnTo>
                  <a:lnTo>
                    <a:pt x="68605" y="90169"/>
                  </a:lnTo>
                  <a:lnTo>
                    <a:pt x="79286" y="100329"/>
                  </a:lnTo>
                  <a:lnTo>
                    <a:pt x="85191" y="105409"/>
                  </a:lnTo>
                  <a:lnTo>
                    <a:pt x="85979" y="106679"/>
                  </a:lnTo>
                  <a:lnTo>
                    <a:pt x="91084" y="114299"/>
                  </a:lnTo>
                  <a:lnTo>
                    <a:pt x="94500" y="121919"/>
                  </a:lnTo>
                  <a:lnTo>
                    <a:pt x="97548" y="134619"/>
                  </a:lnTo>
                  <a:lnTo>
                    <a:pt x="98310" y="138429"/>
                  </a:lnTo>
                  <a:lnTo>
                    <a:pt x="101053" y="146049"/>
                  </a:lnTo>
                  <a:lnTo>
                    <a:pt x="108140" y="158749"/>
                  </a:lnTo>
                  <a:lnTo>
                    <a:pt x="112255" y="162560"/>
                  </a:lnTo>
                  <a:lnTo>
                    <a:pt x="119849" y="170179"/>
                  </a:lnTo>
                  <a:lnTo>
                    <a:pt x="123253" y="172719"/>
                  </a:lnTo>
                  <a:lnTo>
                    <a:pt x="132435" y="172719"/>
                  </a:lnTo>
                  <a:lnTo>
                    <a:pt x="132969" y="177799"/>
                  </a:lnTo>
                  <a:lnTo>
                    <a:pt x="133222" y="179069"/>
                  </a:lnTo>
                  <a:lnTo>
                    <a:pt x="133218" y="185419"/>
                  </a:lnTo>
                  <a:lnTo>
                    <a:pt x="133146" y="189229"/>
                  </a:lnTo>
                  <a:lnTo>
                    <a:pt x="133527" y="196849"/>
                  </a:lnTo>
                  <a:lnTo>
                    <a:pt x="134226" y="200660"/>
                  </a:lnTo>
                  <a:lnTo>
                    <a:pt x="137553" y="208279"/>
                  </a:lnTo>
                  <a:lnTo>
                    <a:pt x="138137" y="212090"/>
                  </a:lnTo>
                  <a:lnTo>
                    <a:pt x="135636" y="219709"/>
                  </a:lnTo>
                  <a:lnTo>
                    <a:pt x="134543" y="224790"/>
                  </a:lnTo>
                  <a:lnTo>
                    <a:pt x="131953" y="233679"/>
                  </a:lnTo>
                  <a:lnTo>
                    <a:pt x="129857" y="236219"/>
                  </a:lnTo>
                  <a:lnTo>
                    <a:pt x="124383" y="242569"/>
                  </a:lnTo>
                  <a:lnTo>
                    <a:pt x="117678" y="250190"/>
                  </a:lnTo>
                  <a:lnTo>
                    <a:pt x="118503" y="251459"/>
                  </a:lnTo>
                  <a:lnTo>
                    <a:pt x="121310" y="252729"/>
                  </a:lnTo>
                  <a:lnTo>
                    <a:pt x="125729" y="252729"/>
                  </a:lnTo>
                  <a:lnTo>
                    <a:pt x="129298" y="251459"/>
                  </a:lnTo>
                  <a:lnTo>
                    <a:pt x="136613" y="251459"/>
                  </a:lnTo>
                  <a:lnTo>
                    <a:pt x="141973" y="248919"/>
                  </a:lnTo>
                  <a:lnTo>
                    <a:pt x="142925" y="246379"/>
                  </a:lnTo>
                  <a:lnTo>
                    <a:pt x="141795" y="242569"/>
                  </a:lnTo>
                  <a:lnTo>
                    <a:pt x="141566" y="241300"/>
                  </a:lnTo>
                  <a:lnTo>
                    <a:pt x="141719" y="240029"/>
                  </a:lnTo>
                  <a:lnTo>
                    <a:pt x="147510" y="240029"/>
                  </a:lnTo>
                  <a:lnTo>
                    <a:pt x="147610" y="222250"/>
                  </a:lnTo>
                  <a:lnTo>
                    <a:pt x="148094" y="213359"/>
                  </a:lnTo>
                  <a:lnTo>
                    <a:pt x="148653" y="208279"/>
                  </a:lnTo>
                  <a:lnTo>
                    <a:pt x="149809" y="199390"/>
                  </a:lnTo>
                  <a:lnTo>
                    <a:pt x="151003" y="196849"/>
                  </a:lnTo>
                  <a:lnTo>
                    <a:pt x="151980" y="194310"/>
                  </a:lnTo>
                  <a:lnTo>
                    <a:pt x="152400" y="191769"/>
                  </a:lnTo>
                  <a:lnTo>
                    <a:pt x="152438" y="190499"/>
                  </a:lnTo>
                  <a:lnTo>
                    <a:pt x="152742" y="187960"/>
                  </a:lnTo>
                  <a:lnTo>
                    <a:pt x="153301" y="186690"/>
                  </a:lnTo>
                  <a:lnTo>
                    <a:pt x="177994" y="186690"/>
                  </a:lnTo>
                  <a:lnTo>
                    <a:pt x="177571" y="184149"/>
                  </a:lnTo>
                  <a:lnTo>
                    <a:pt x="176822" y="177799"/>
                  </a:lnTo>
                  <a:lnTo>
                    <a:pt x="176555" y="175260"/>
                  </a:lnTo>
                  <a:lnTo>
                    <a:pt x="176491" y="168910"/>
                  </a:lnTo>
                  <a:lnTo>
                    <a:pt x="176720" y="167640"/>
                  </a:lnTo>
                  <a:lnTo>
                    <a:pt x="177660" y="161290"/>
                  </a:lnTo>
                  <a:lnTo>
                    <a:pt x="177482" y="160019"/>
                  </a:lnTo>
                  <a:lnTo>
                    <a:pt x="283641" y="160019"/>
                  </a:lnTo>
                  <a:lnTo>
                    <a:pt x="288556" y="156210"/>
                  </a:lnTo>
                  <a:lnTo>
                    <a:pt x="372609" y="156210"/>
                  </a:lnTo>
                  <a:lnTo>
                    <a:pt x="371881" y="154940"/>
                  </a:lnTo>
                  <a:lnTo>
                    <a:pt x="369290" y="148590"/>
                  </a:lnTo>
                  <a:lnTo>
                    <a:pt x="369163" y="146049"/>
                  </a:lnTo>
                  <a:lnTo>
                    <a:pt x="367830" y="137160"/>
                  </a:lnTo>
                  <a:lnTo>
                    <a:pt x="367449" y="132079"/>
                  </a:lnTo>
                  <a:lnTo>
                    <a:pt x="367703" y="129539"/>
                  </a:lnTo>
                  <a:lnTo>
                    <a:pt x="368236" y="125729"/>
                  </a:lnTo>
                  <a:lnTo>
                    <a:pt x="368655" y="121919"/>
                  </a:lnTo>
                  <a:lnTo>
                    <a:pt x="369481" y="116839"/>
                  </a:lnTo>
                  <a:lnTo>
                    <a:pt x="373075" y="96519"/>
                  </a:lnTo>
                  <a:lnTo>
                    <a:pt x="380951" y="96519"/>
                  </a:lnTo>
                  <a:lnTo>
                    <a:pt x="381520" y="91439"/>
                  </a:lnTo>
                  <a:lnTo>
                    <a:pt x="381581" y="86359"/>
                  </a:lnTo>
                  <a:close/>
                </a:path>
                <a:path w="393700" h="259080">
                  <a:moveTo>
                    <a:pt x="180799" y="251459"/>
                  </a:moveTo>
                  <a:lnTo>
                    <a:pt x="179895" y="251459"/>
                  </a:lnTo>
                  <a:lnTo>
                    <a:pt x="181330" y="252729"/>
                  </a:lnTo>
                  <a:lnTo>
                    <a:pt x="180799" y="251459"/>
                  </a:lnTo>
                  <a:close/>
                </a:path>
                <a:path w="393700" h="259080">
                  <a:moveTo>
                    <a:pt x="379939" y="180340"/>
                  </a:moveTo>
                  <a:lnTo>
                    <a:pt x="326136" y="180340"/>
                  </a:lnTo>
                  <a:lnTo>
                    <a:pt x="326377" y="181610"/>
                  </a:lnTo>
                  <a:lnTo>
                    <a:pt x="326859" y="182879"/>
                  </a:lnTo>
                  <a:lnTo>
                    <a:pt x="326615" y="196849"/>
                  </a:lnTo>
                  <a:lnTo>
                    <a:pt x="313867" y="234950"/>
                  </a:lnTo>
                  <a:lnTo>
                    <a:pt x="301853" y="246379"/>
                  </a:lnTo>
                  <a:lnTo>
                    <a:pt x="298729" y="250190"/>
                  </a:lnTo>
                  <a:lnTo>
                    <a:pt x="298907" y="251459"/>
                  </a:lnTo>
                  <a:lnTo>
                    <a:pt x="301155" y="252729"/>
                  </a:lnTo>
                  <a:lnTo>
                    <a:pt x="320763" y="252729"/>
                  </a:lnTo>
                  <a:lnTo>
                    <a:pt x="324383" y="246379"/>
                  </a:lnTo>
                  <a:lnTo>
                    <a:pt x="326593" y="243840"/>
                  </a:lnTo>
                  <a:lnTo>
                    <a:pt x="325882" y="240029"/>
                  </a:lnTo>
                  <a:lnTo>
                    <a:pt x="326021" y="238759"/>
                  </a:lnTo>
                  <a:lnTo>
                    <a:pt x="331228" y="238759"/>
                  </a:lnTo>
                  <a:lnTo>
                    <a:pt x="332219" y="237490"/>
                  </a:lnTo>
                  <a:lnTo>
                    <a:pt x="332333" y="236219"/>
                  </a:lnTo>
                  <a:lnTo>
                    <a:pt x="330771" y="232409"/>
                  </a:lnTo>
                  <a:lnTo>
                    <a:pt x="331317" y="231140"/>
                  </a:lnTo>
                  <a:lnTo>
                    <a:pt x="335788" y="222250"/>
                  </a:lnTo>
                  <a:lnTo>
                    <a:pt x="339178" y="217169"/>
                  </a:lnTo>
                  <a:lnTo>
                    <a:pt x="343065" y="204469"/>
                  </a:lnTo>
                  <a:lnTo>
                    <a:pt x="344893" y="199390"/>
                  </a:lnTo>
                  <a:lnTo>
                    <a:pt x="348208" y="190499"/>
                  </a:lnTo>
                  <a:lnTo>
                    <a:pt x="349770" y="186690"/>
                  </a:lnTo>
                  <a:lnTo>
                    <a:pt x="352031" y="181610"/>
                  </a:lnTo>
                  <a:lnTo>
                    <a:pt x="379768" y="181610"/>
                  </a:lnTo>
                  <a:lnTo>
                    <a:pt x="379939" y="180340"/>
                  </a:lnTo>
                  <a:close/>
                </a:path>
                <a:path w="393700" h="259080">
                  <a:moveTo>
                    <a:pt x="377266" y="242569"/>
                  </a:moveTo>
                  <a:lnTo>
                    <a:pt x="372402" y="242569"/>
                  </a:lnTo>
                  <a:lnTo>
                    <a:pt x="373621" y="243840"/>
                  </a:lnTo>
                  <a:lnTo>
                    <a:pt x="374281" y="243840"/>
                  </a:lnTo>
                  <a:lnTo>
                    <a:pt x="374980" y="245109"/>
                  </a:lnTo>
                  <a:lnTo>
                    <a:pt x="376072" y="245109"/>
                  </a:lnTo>
                  <a:lnTo>
                    <a:pt x="376910" y="243840"/>
                  </a:lnTo>
                  <a:lnTo>
                    <a:pt x="377266" y="242569"/>
                  </a:lnTo>
                  <a:close/>
                </a:path>
                <a:path w="393700" h="259080">
                  <a:moveTo>
                    <a:pt x="182511" y="241300"/>
                  </a:moveTo>
                  <a:lnTo>
                    <a:pt x="179882" y="241300"/>
                  </a:lnTo>
                  <a:lnTo>
                    <a:pt x="181457" y="243840"/>
                  </a:lnTo>
                  <a:lnTo>
                    <a:pt x="181838" y="243840"/>
                  </a:lnTo>
                  <a:lnTo>
                    <a:pt x="182511" y="241300"/>
                  </a:lnTo>
                  <a:close/>
                </a:path>
                <a:path w="393700" h="259080">
                  <a:moveTo>
                    <a:pt x="147510" y="240029"/>
                  </a:moveTo>
                  <a:lnTo>
                    <a:pt x="143535" y="240029"/>
                  </a:lnTo>
                  <a:lnTo>
                    <a:pt x="145033" y="241300"/>
                  </a:lnTo>
                  <a:lnTo>
                    <a:pt x="146265" y="241300"/>
                  </a:lnTo>
                  <a:lnTo>
                    <a:pt x="147510" y="240029"/>
                  </a:lnTo>
                  <a:close/>
                </a:path>
                <a:path w="393700" h="259080">
                  <a:moveTo>
                    <a:pt x="331228" y="238759"/>
                  </a:moveTo>
                  <a:lnTo>
                    <a:pt x="326021" y="238759"/>
                  </a:lnTo>
                  <a:lnTo>
                    <a:pt x="326809" y="240029"/>
                  </a:lnTo>
                  <a:lnTo>
                    <a:pt x="327571" y="240029"/>
                  </a:lnTo>
                  <a:lnTo>
                    <a:pt x="329438" y="241300"/>
                  </a:lnTo>
                  <a:lnTo>
                    <a:pt x="330238" y="240029"/>
                  </a:lnTo>
                  <a:lnTo>
                    <a:pt x="331228" y="238759"/>
                  </a:lnTo>
                  <a:close/>
                </a:path>
                <a:path w="393700" h="259080">
                  <a:moveTo>
                    <a:pt x="386753" y="187960"/>
                  </a:moveTo>
                  <a:lnTo>
                    <a:pt x="385292" y="187960"/>
                  </a:lnTo>
                  <a:lnTo>
                    <a:pt x="385813" y="189229"/>
                  </a:lnTo>
                  <a:lnTo>
                    <a:pt x="386118" y="189229"/>
                  </a:lnTo>
                  <a:lnTo>
                    <a:pt x="386753" y="187960"/>
                  </a:lnTo>
                  <a:close/>
                </a:path>
                <a:path w="393700" h="259080">
                  <a:moveTo>
                    <a:pt x="392400" y="175260"/>
                  </a:moveTo>
                  <a:lnTo>
                    <a:pt x="316941" y="175260"/>
                  </a:lnTo>
                  <a:lnTo>
                    <a:pt x="317944" y="176529"/>
                  </a:lnTo>
                  <a:lnTo>
                    <a:pt x="317817" y="181610"/>
                  </a:lnTo>
                  <a:lnTo>
                    <a:pt x="316941" y="187960"/>
                  </a:lnTo>
                  <a:lnTo>
                    <a:pt x="325412" y="187960"/>
                  </a:lnTo>
                  <a:lnTo>
                    <a:pt x="325479" y="182879"/>
                  </a:lnTo>
                  <a:lnTo>
                    <a:pt x="325666" y="180340"/>
                  </a:lnTo>
                  <a:lnTo>
                    <a:pt x="379939" y="180340"/>
                  </a:lnTo>
                  <a:lnTo>
                    <a:pt x="380111" y="179069"/>
                  </a:lnTo>
                  <a:lnTo>
                    <a:pt x="393128" y="179069"/>
                  </a:lnTo>
                  <a:lnTo>
                    <a:pt x="392696" y="176529"/>
                  </a:lnTo>
                  <a:lnTo>
                    <a:pt x="392400" y="175260"/>
                  </a:lnTo>
                  <a:close/>
                </a:path>
                <a:path w="393700" h="259080">
                  <a:moveTo>
                    <a:pt x="393128" y="179069"/>
                  </a:moveTo>
                  <a:lnTo>
                    <a:pt x="380682" y="179069"/>
                  </a:lnTo>
                  <a:lnTo>
                    <a:pt x="380682" y="182879"/>
                  </a:lnTo>
                  <a:lnTo>
                    <a:pt x="381101" y="184149"/>
                  </a:lnTo>
                  <a:lnTo>
                    <a:pt x="382447" y="186690"/>
                  </a:lnTo>
                  <a:lnTo>
                    <a:pt x="382854" y="187960"/>
                  </a:lnTo>
                  <a:lnTo>
                    <a:pt x="383755" y="187960"/>
                  </a:lnTo>
                  <a:lnTo>
                    <a:pt x="384162" y="186690"/>
                  </a:lnTo>
                  <a:lnTo>
                    <a:pt x="391160" y="186690"/>
                  </a:lnTo>
                  <a:lnTo>
                    <a:pt x="392379" y="184149"/>
                  </a:lnTo>
                  <a:lnTo>
                    <a:pt x="393344" y="180340"/>
                  </a:lnTo>
                  <a:lnTo>
                    <a:pt x="393128" y="179069"/>
                  </a:lnTo>
                  <a:close/>
                </a:path>
                <a:path w="393700" h="259080">
                  <a:moveTo>
                    <a:pt x="390372" y="186690"/>
                  </a:moveTo>
                  <a:lnTo>
                    <a:pt x="384162" y="186690"/>
                  </a:lnTo>
                  <a:lnTo>
                    <a:pt x="384898" y="187960"/>
                  </a:lnTo>
                  <a:lnTo>
                    <a:pt x="390486" y="187960"/>
                  </a:lnTo>
                  <a:lnTo>
                    <a:pt x="390372" y="186690"/>
                  </a:lnTo>
                  <a:close/>
                </a:path>
                <a:path w="393700" h="259080">
                  <a:moveTo>
                    <a:pt x="372609" y="156210"/>
                  </a:moveTo>
                  <a:lnTo>
                    <a:pt x="288556" y="156210"/>
                  </a:lnTo>
                  <a:lnTo>
                    <a:pt x="289788" y="157479"/>
                  </a:lnTo>
                  <a:lnTo>
                    <a:pt x="291947" y="160019"/>
                  </a:lnTo>
                  <a:lnTo>
                    <a:pt x="293141" y="162560"/>
                  </a:lnTo>
                  <a:lnTo>
                    <a:pt x="296837" y="165099"/>
                  </a:lnTo>
                  <a:lnTo>
                    <a:pt x="304482" y="168910"/>
                  </a:lnTo>
                  <a:lnTo>
                    <a:pt x="304990" y="170179"/>
                  </a:lnTo>
                  <a:lnTo>
                    <a:pt x="304317" y="177799"/>
                  </a:lnTo>
                  <a:lnTo>
                    <a:pt x="303326" y="185419"/>
                  </a:lnTo>
                  <a:lnTo>
                    <a:pt x="312445" y="185419"/>
                  </a:lnTo>
                  <a:lnTo>
                    <a:pt x="312737" y="180340"/>
                  </a:lnTo>
                  <a:lnTo>
                    <a:pt x="314185" y="176529"/>
                  </a:lnTo>
                  <a:lnTo>
                    <a:pt x="315226" y="175260"/>
                  </a:lnTo>
                  <a:lnTo>
                    <a:pt x="392400" y="175260"/>
                  </a:lnTo>
                  <a:lnTo>
                    <a:pt x="391807" y="172719"/>
                  </a:lnTo>
                  <a:lnTo>
                    <a:pt x="391845" y="168910"/>
                  </a:lnTo>
                  <a:lnTo>
                    <a:pt x="392663" y="162560"/>
                  </a:lnTo>
                  <a:lnTo>
                    <a:pt x="376021" y="162560"/>
                  </a:lnTo>
                  <a:lnTo>
                    <a:pt x="374065" y="158749"/>
                  </a:lnTo>
                  <a:lnTo>
                    <a:pt x="372609" y="156210"/>
                  </a:lnTo>
                  <a:close/>
                </a:path>
                <a:path w="393700" h="259080">
                  <a:moveTo>
                    <a:pt x="283641" y="160019"/>
                  </a:moveTo>
                  <a:lnTo>
                    <a:pt x="194513" y="160019"/>
                  </a:lnTo>
                  <a:lnTo>
                    <a:pt x="201980" y="161290"/>
                  </a:lnTo>
                  <a:lnTo>
                    <a:pt x="207695" y="162560"/>
                  </a:lnTo>
                  <a:lnTo>
                    <a:pt x="216776" y="163829"/>
                  </a:lnTo>
                  <a:lnTo>
                    <a:pt x="220141" y="165099"/>
                  </a:lnTo>
                  <a:lnTo>
                    <a:pt x="230657" y="166369"/>
                  </a:lnTo>
                  <a:lnTo>
                    <a:pt x="238277" y="166369"/>
                  </a:lnTo>
                  <a:lnTo>
                    <a:pt x="244500" y="167640"/>
                  </a:lnTo>
                  <a:lnTo>
                    <a:pt x="258978" y="167640"/>
                  </a:lnTo>
                  <a:lnTo>
                    <a:pt x="264350" y="166369"/>
                  </a:lnTo>
                  <a:lnTo>
                    <a:pt x="276809" y="163829"/>
                  </a:lnTo>
                  <a:lnTo>
                    <a:pt x="282003" y="161290"/>
                  </a:lnTo>
                  <a:lnTo>
                    <a:pt x="283641" y="160019"/>
                  </a:lnTo>
                  <a:close/>
                </a:path>
                <a:path w="393700" h="259080">
                  <a:moveTo>
                    <a:pt x="380951" y="96519"/>
                  </a:moveTo>
                  <a:lnTo>
                    <a:pt x="373303" y="96519"/>
                  </a:lnTo>
                  <a:lnTo>
                    <a:pt x="373621" y="100329"/>
                  </a:lnTo>
                  <a:lnTo>
                    <a:pt x="373888" y="104139"/>
                  </a:lnTo>
                  <a:lnTo>
                    <a:pt x="374637" y="113029"/>
                  </a:lnTo>
                  <a:lnTo>
                    <a:pt x="376085" y="125729"/>
                  </a:lnTo>
                  <a:lnTo>
                    <a:pt x="375932" y="130809"/>
                  </a:lnTo>
                  <a:lnTo>
                    <a:pt x="374916" y="137160"/>
                  </a:lnTo>
                  <a:lnTo>
                    <a:pt x="374802" y="142240"/>
                  </a:lnTo>
                  <a:lnTo>
                    <a:pt x="377355" y="147319"/>
                  </a:lnTo>
                  <a:lnTo>
                    <a:pt x="377228" y="149860"/>
                  </a:lnTo>
                  <a:lnTo>
                    <a:pt x="376491" y="156210"/>
                  </a:lnTo>
                  <a:lnTo>
                    <a:pt x="376491" y="162560"/>
                  </a:lnTo>
                  <a:lnTo>
                    <a:pt x="392663" y="162560"/>
                  </a:lnTo>
                  <a:lnTo>
                    <a:pt x="393153" y="158749"/>
                  </a:lnTo>
                  <a:lnTo>
                    <a:pt x="392010" y="153669"/>
                  </a:lnTo>
                  <a:lnTo>
                    <a:pt x="389013" y="146049"/>
                  </a:lnTo>
                  <a:lnTo>
                    <a:pt x="387591" y="143510"/>
                  </a:lnTo>
                  <a:lnTo>
                    <a:pt x="385572" y="135890"/>
                  </a:lnTo>
                  <a:lnTo>
                    <a:pt x="382841" y="121919"/>
                  </a:lnTo>
                  <a:lnTo>
                    <a:pt x="382244" y="118109"/>
                  </a:lnTo>
                  <a:lnTo>
                    <a:pt x="381266" y="110489"/>
                  </a:lnTo>
                  <a:lnTo>
                    <a:pt x="380720" y="106679"/>
                  </a:lnTo>
                  <a:lnTo>
                    <a:pt x="380809" y="97789"/>
                  </a:lnTo>
                  <a:lnTo>
                    <a:pt x="380951" y="96519"/>
                  </a:lnTo>
                  <a:close/>
                </a:path>
                <a:path w="393700" h="259080">
                  <a:moveTo>
                    <a:pt x="29679" y="0"/>
                  </a:moveTo>
                  <a:lnTo>
                    <a:pt x="26695" y="0"/>
                  </a:lnTo>
                  <a:lnTo>
                    <a:pt x="26746" y="1269"/>
                  </a:lnTo>
                  <a:lnTo>
                    <a:pt x="30479" y="7619"/>
                  </a:lnTo>
                  <a:lnTo>
                    <a:pt x="33731" y="13969"/>
                  </a:lnTo>
                  <a:lnTo>
                    <a:pt x="41186" y="19050"/>
                  </a:lnTo>
                  <a:lnTo>
                    <a:pt x="41147" y="20319"/>
                  </a:lnTo>
                  <a:lnTo>
                    <a:pt x="35902" y="22859"/>
                  </a:lnTo>
                  <a:lnTo>
                    <a:pt x="33528" y="26669"/>
                  </a:lnTo>
                  <a:lnTo>
                    <a:pt x="29959" y="33019"/>
                  </a:lnTo>
                  <a:lnTo>
                    <a:pt x="28549" y="36829"/>
                  </a:lnTo>
                  <a:lnTo>
                    <a:pt x="24257" y="46989"/>
                  </a:lnTo>
                  <a:lnTo>
                    <a:pt x="21945" y="53339"/>
                  </a:lnTo>
                  <a:lnTo>
                    <a:pt x="14363" y="63499"/>
                  </a:lnTo>
                  <a:lnTo>
                    <a:pt x="11163" y="68579"/>
                  </a:lnTo>
                  <a:lnTo>
                    <a:pt x="6426" y="74929"/>
                  </a:lnTo>
                  <a:lnTo>
                    <a:pt x="5118" y="76199"/>
                  </a:lnTo>
                  <a:lnTo>
                    <a:pt x="609" y="80009"/>
                  </a:lnTo>
                  <a:lnTo>
                    <a:pt x="0" y="82549"/>
                  </a:lnTo>
                  <a:lnTo>
                    <a:pt x="2158" y="88899"/>
                  </a:lnTo>
                  <a:lnTo>
                    <a:pt x="4762" y="91439"/>
                  </a:lnTo>
                  <a:lnTo>
                    <a:pt x="9271" y="95249"/>
                  </a:lnTo>
                  <a:lnTo>
                    <a:pt x="21666" y="95249"/>
                  </a:lnTo>
                  <a:lnTo>
                    <a:pt x="25971" y="92709"/>
                  </a:lnTo>
                  <a:lnTo>
                    <a:pt x="28321" y="90169"/>
                  </a:lnTo>
                  <a:lnTo>
                    <a:pt x="48564" y="90169"/>
                  </a:lnTo>
                  <a:lnTo>
                    <a:pt x="53936" y="88899"/>
                  </a:lnTo>
                  <a:lnTo>
                    <a:pt x="62229" y="87629"/>
                  </a:lnTo>
                  <a:lnTo>
                    <a:pt x="65163" y="86359"/>
                  </a:lnTo>
                  <a:lnTo>
                    <a:pt x="381581" y="86359"/>
                  </a:lnTo>
                  <a:lnTo>
                    <a:pt x="381469" y="71119"/>
                  </a:lnTo>
                  <a:lnTo>
                    <a:pt x="374472" y="41909"/>
                  </a:lnTo>
                  <a:lnTo>
                    <a:pt x="216827" y="41909"/>
                  </a:lnTo>
                  <a:lnTo>
                    <a:pt x="205346" y="40639"/>
                  </a:lnTo>
                  <a:lnTo>
                    <a:pt x="202209" y="40639"/>
                  </a:lnTo>
                  <a:lnTo>
                    <a:pt x="194398" y="39369"/>
                  </a:lnTo>
                  <a:lnTo>
                    <a:pt x="189712" y="39369"/>
                  </a:lnTo>
                  <a:lnTo>
                    <a:pt x="181025" y="38100"/>
                  </a:lnTo>
                  <a:lnTo>
                    <a:pt x="177012" y="38100"/>
                  </a:lnTo>
                  <a:lnTo>
                    <a:pt x="169951" y="36829"/>
                  </a:lnTo>
                  <a:lnTo>
                    <a:pt x="166890" y="36829"/>
                  </a:lnTo>
                  <a:lnTo>
                    <a:pt x="159537" y="35559"/>
                  </a:lnTo>
                  <a:lnTo>
                    <a:pt x="114896" y="35559"/>
                  </a:lnTo>
                  <a:lnTo>
                    <a:pt x="102819" y="33019"/>
                  </a:lnTo>
                  <a:lnTo>
                    <a:pt x="98971" y="33019"/>
                  </a:lnTo>
                  <a:lnTo>
                    <a:pt x="89535" y="29209"/>
                  </a:lnTo>
                  <a:lnTo>
                    <a:pt x="83858" y="26669"/>
                  </a:lnTo>
                  <a:lnTo>
                    <a:pt x="77177" y="22859"/>
                  </a:lnTo>
                  <a:lnTo>
                    <a:pt x="75768" y="22859"/>
                  </a:lnTo>
                  <a:lnTo>
                    <a:pt x="75954" y="20319"/>
                  </a:lnTo>
                  <a:lnTo>
                    <a:pt x="76072" y="17779"/>
                  </a:lnTo>
                  <a:lnTo>
                    <a:pt x="76282" y="15239"/>
                  </a:lnTo>
                  <a:lnTo>
                    <a:pt x="57137" y="15239"/>
                  </a:lnTo>
                  <a:lnTo>
                    <a:pt x="51828" y="13969"/>
                  </a:lnTo>
                  <a:lnTo>
                    <a:pt x="48260" y="12700"/>
                  </a:lnTo>
                  <a:lnTo>
                    <a:pt x="45097" y="8889"/>
                  </a:lnTo>
                  <a:lnTo>
                    <a:pt x="38607" y="8889"/>
                  </a:lnTo>
                  <a:lnTo>
                    <a:pt x="35928" y="6350"/>
                  </a:lnTo>
                  <a:lnTo>
                    <a:pt x="29679" y="0"/>
                  </a:lnTo>
                  <a:close/>
                </a:path>
                <a:path w="393700" h="259080">
                  <a:moveTo>
                    <a:pt x="39230" y="90169"/>
                  </a:moveTo>
                  <a:lnTo>
                    <a:pt x="28321" y="90169"/>
                  </a:lnTo>
                  <a:lnTo>
                    <a:pt x="35471" y="91439"/>
                  </a:lnTo>
                  <a:lnTo>
                    <a:pt x="39230" y="90169"/>
                  </a:lnTo>
                  <a:close/>
                </a:path>
                <a:path w="393700" h="259080">
                  <a:moveTo>
                    <a:pt x="347306" y="30479"/>
                  </a:moveTo>
                  <a:lnTo>
                    <a:pt x="323481" y="30479"/>
                  </a:lnTo>
                  <a:lnTo>
                    <a:pt x="319608" y="31750"/>
                  </a:lnTo>
                  <a:lnTo>
                    <a:pt x="313728" y="33019"/>
                  </a:lnTo>
                  <a:lnTo>
                    <a:pt x="311785" y="34289"/>
                  </a:lnTo>
                  <a:lnTo>
                    <a:pt x="306882" y="35559"/>
                  </a:lnTo>
                  <a:lnTo>
                    <a:pt x="304025" y="36829"/>
                  </a:lnTo>
                  <a:lnTo>
                    <a:pt x="295859" y="38100"/>
                  </a:lnTo>
                  <a:lnTo>
                    <a:pt x="290614" y="39369"/>
                  </a:lnTo>
                  <a:lnTo>
                    <a:pt x="275488" y="39369"/>
                  </a:lnTo>
                  <a:lnTo>
                    <a:pt x="265099" y="40639"/>
                  </a:lnTo>
                  <a:lnTo>
                    <a:pt x="259664" y="40639"/>
                  </a:lnTo>
                  <a:lnTo>
                    <a:pt x="247319" y="41909"/>
                  </a:lnTo>
                  <a:lnTo>
                    <a:pt x="374472" y="41909"/>
                  </a:lnTo>
                  <a:lnTo>
                    <a:pt x="371805" y="38100"/>
                  </a:lnTo>
                  <a:lnTo>
                    <a:pt x="368465" y="34289"/>
                  </a:lnTo>
                  <a:lnTo>
                    <a:pt x="361149" y="33019"/>
                  </a:lnTo>
                  <a:lnTo>
                    <a:pt x="358724" y="31750"/>
                  </a:lnTo>
                  <a:lnTo>
                    <a:pt x="347306" y="30479"/>
                  </a:lnTo>
                  <a:close/>
                </a:path>
                <a:path w="393700" h="259080">
                  <a:moveTo>
                    <a:pt x="70561" y="2539"/>
                  </a:moveTo>
                  <a:lnTo>
                    <a:pt x="67360" y="2539"/>
                  </a:lnTo>
                  <a:lnTo>
                    <a:pt x="61937" y="8889"/>
                  </a:lnTo>
                  <a:lnTo>
                    <a:pt x="60223" y="11429"/>
                  </a:lnTo>
                  <a:lnTo>
                    <a:pt x="57861" y="15239"/>
                  </a:lnTo>
                  <a:lnTo>
                    <a:pt x="76282" y="15239"/>
                  </a:lnTo>
                  <a:lnTo>
                    <a:pt x="76492" y="12700"/>
                  </a:lnTo>
                  <a:lnTo>
                    <a:pt x="75336" y="10159"/>
                  </a:lnTo>
                  <a:lnTo>
                    <a:pt x="70561" y="2539"/>
                  </a:lnTo>
                  <a:close/>
                </a:path>
                <a:path w="393700" h="259080">
                  <a:moveTo>
                    <a:pt x="36283" y="0"/>
                  </a:moveTo>
                  <a:lnTo>
                    <a:pt x="34239" y="0"/>
                  </a:lnTo>
                  <a:lnTo>
                    <a:pt x="34975" y="3809"/>
                  </a:lnTo>
                  <a:lnTo>
                    <a:pt x="37350" y="6350"/>
                  </a:lnTo>
                  <a:lnTo>
                    <a:pt x="38607" y="8889"/>
                  </a:lnTo>
                  <a:lnTo>
                    <a:pt x="45097" y="8889"/>
                  </a:lnTo>
                  <a:lnTo>
                    <a:pt x="42989" y="6350"/>
                  </a:lnTo>
                  <a:lnTo>
                    <a:pt x="40779" y="3809"/>
                  </a:lnTo>
                  <a:lnTo>
                    <a:pt x="37414" y="1269"/>
                  </a:lnTo>
                  <a:lnTo>
                    <a:pt x="362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533494" y="906418"/>
            <a:ext cx="3479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5" dirty="0">
                <a:solidFill>
                  <a:srgbClr val="FFFFFF"/>
                </a:solidFill>
                <a:latin typeface="Trebuchet MS"/>
                <a:cs typeface="Trebuchet MS"/>
              </a:rPr>
              <a:t>СУБКЛИНИЧЕСКИЕ</a:t>
            </a:r>
            <a:r>
              <a:rPr lang="ru-RU" sz="180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800" spc="-15" dirty="0">
                <a:solidFill>
                  <a:srgbClr val="FFFFFF"/>
                </a:solidFill>
                <a:latin typeface="Trebuchet MS"/>
                <a:cs typeface="Trebuchet MS"/>
              </a:rPr>
              <a:t>МАСТИТЫ</a:t>
            </a:r>
            <a:endParaRPr lang="ru-RU" sz="1800" dirty="0">
              <a:latin typeface="Trebuchet MS"/>
              <a:cs typeface="Trebuchet MS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364054" y="820319"/>
            <a:ext cx="8284666" cy="5881106"/>
            <a:chOff x="444430" y="1101220"/>
            <a:chExt cx="6745314" cy="5881106"/>
          </a:xfrm>
        </p:grpSpPr>
        <p:sp>
          <p:nvSpPr>
            <p:cNvPr id="12" name="object 2"/>
            <p:cNvSpPr/>
            <p:nvPr/>
          </p:nvSpPr>
          <p:spPr>
            <a:xfrm>
              <a:off x="5132980" y="5721851"/>
              <a:ext cx="2056764" cy="1260475"/>
            </a:xfrm>
            <a:custGeom>
              <a:avLst/>
              <a:gdLst/>
              <a:ahLst/>
              <a:cxnLst/>
              <a:rect l="l" t="t" r="r" b="b"/>
              <a:pathLst>
                <a:path w="2056765" h="1260475">
                  <a:moveTo>
                    <a:pt x="2020455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1223898"/>
                  </a:lnTo>
                  <a:lnTo>
                    <a:pt x="2828" y="1237915"/>
                  </a:lnTo>
                  <a:lnTo>
                    <a:pt x="10544" y="1249359"/>
                  </a:lnTo>
                  <a:lnTo>
                    <a:pt x="21988" y="1257074"/>
                  </a:lnTo>
                  <a:lnTo>
                    <a:pt x="36004" y="1259903"/>
                  </a:lnTo>
                  <a:lnTo>
                    <a:pt x="2020455" y="1259903"/>
                  </a:lnTo>
                  <a:lnTo>
                    <a:pt x="2034466" y="1257074"/>
                  </a:lnTo>
                  <a:lnTo>
                    <a:pt x="2045911" y="1249359"/>
                  </a:lnTo>
                  <a:lnTo>
                    <a:pt x="2053629" y="1237915"/>
                  </a:lnTo>
                  <a:lnTo>
                    <a:pt x="2056460" y="1223898"/>
                  </a:lnTo>
                  <a:lnTo>
                    <a:pt x="2056460" y="36004"/>
                  </a:lnTo>
                  <a:lnTo>
                    <a:pt x="2053629" y="21988"/>
                  </a:lnTo>
                  <a:lnTo>
                    <a:pt x="2045911" y="10544"/>
                  </a:lnTo>
                  <a:lnTo>
                    <a:pt x="2034466" y="2828"/>
                  </a:lnTo>
                  <a:lnTo>
                    <a:pt x="2020455" y="0"/>
                  </a:lnTo>
                  <a:close/>
                </a:path>
              </a:pathLst>
            </a:custGeom>
            <a:solidFill>
              <a:srgbClr val="ADD6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3"/>
            <p:cNvSpPr txBox="1"/>
            <p:nvPr/>
          </p:nvSpPr>
          <p:spPr>
            <a:xfrm>
              <a:off x="5417262" y="5753206"/>
              <a:ext cx="1488198" cy="119776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258445" algn="just">
                <a:lnSpc>
                  <a:spcPct val="100000"/>
                </a:lnSpc>
                <a:spcBef>
                  <a:spcPts val="100"/>
                </a:spcBef>
              </a:pPr>
              <a:r>
                <a:rPr sz="11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При профилактическом  </a:t>
              </a:r>
              <a:r>
                <a:rPr sz="11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применении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препарата </a:t>
              </a:r>
              <a:r>
                <a:rPr sz="1100" spc="-28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в</a:t>
              </a:r>
              <a:r>
                <a:rPr sz="1100" spc="-4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режиме</a:t>
              </a:r>
              <a:r>
                <a:rPr sz="1100" spc="-4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дозирования</a:t>
              </a:r>
              <a:endParaRPr sz="1100" dirty="0">
                <a:latin typeface="Microsoft Sans Serif"/>
                <a:cs typeface="Microsoft Sans Serif"/>
              </a:endParaRPr>
            </a:p>
            <a:p>
              <a:pPr marL="12700" marR="5080">
                <a:lnSpc>
                  <a:spcPct val="100000"/>
                </a:lnSpc>
              </a:pP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один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раз </a:t>
              </a:r>
              <a:r>
                <a:rPr sz="1100" spc="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в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месяц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25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–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процент </a:t>
              </a:r>
              <a:r>
                <a:rPr sz="1100" spc="-28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заболеваемости </a:t>
              </a:r>
              <a:r>
                <a:rPr sz="1100" spc="-3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маститом 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снижается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на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4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90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6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%</a:t>
              </a:r>
              <a:endParaRPr sz="1100" dirty="0">
                <a:latin typeface="Microsoft Sans Serif"/>
                <a:cs typeface="Microsoft Sans Serif"/>
              </a:endParaRPr>
            </a:p>
          </p:txBody>
        </p:sp>
        <p:pic>
          <p:nvPicPr>
            <p:cNvPr id="16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6395" y="1898848"/>
              <a:ext cx="203377" cy="172415"/>
            </a:xfrm>
            <a:prstGeom prst="rect">
              <a:avLst/>
            </a:prstGeom>
          </p:spPr>
        </p:pic>
        <p:sp>
          <p:nvSpPr>
            <p:cNvPr id="17" name="object 10"/>
            <p:cNvSpPr txBox="1"/>
            <p:nvPr/>
          </p:nvSpPr>
          <p:spPr>
            <a:xfrm>
              <a:off x="444500" y="1512770"/>
              <a:ext cx="1509395" cy="5613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10" dirty="0">
                  <a:solidFill>
                    <a:srgbClr val="5EBB46"/>
                  </a:solidFill>
                  <a:latin typeface="Trebuchet MS"/>
                  <a:cs typeface="Trebuchet MS"/>
                </a:rPr>
                <a:t>ЛЕЧЕНИЕ</a:t>
              </a:r>
              <a:endParaRPr sz="1100" dirty="0">
                <a:latin typeface="Trebuchet MS"/>
                <a:cs typeface="Trebuchet MS"/>
              </a:endParaRPr>
            </a:p>
            <a:p>
              <a:pPr marL="12700">
                <a:lnSpc>
                  <a:spcPct val="100000"/>
                </a:lnSpc>
              </a:pPr>
              <a:r>
                <a:rPr sz="1100" i="1" spc="-85" dirty="0">
                  <a:solidFill>
                    <a:srgbClr val="231F20"/>
                  </a:solidFill>
                  <a:latin typeface="Arial"/>
                  <a:cs typeface="Arial"/>
                </a:rPr>
                <a:t>Сома</a:t>
              </a:r>
              <a:r>
                <a:rPr sz="1100" i="1" spc="-190" dirty="0">
                  <a:solidFill>
                    <a:srgbClr val="231F20"/>
                  </a:solidFill>
                  <a:latin typeface="Arial"/>
                  <a:cs typeface="Arial"/>
                </a:rPr>
                <a:t>ти</a:t>
              </a:r>
              <a:r>
                <a:rPr sz="1100" i="1" spc="-140" dirty="0">
                  <a:solidFill>
                    <a:srgbClr val="231F20"/>
                  </a:solidFill>
                  <a:latin typeface="Arial"/>
                  <a:cs typeface="Arial"/>
                </a:rPr>
                <a:t>к</a:t>
              </a:r>
              <a:r>
                <a:rPr sz="1100" i="1" spc="-65" dirty="0">
                  <a:solidFill>
                    <a:srgbClr val="231F20"/>
                  </a:solidFill>
                  <a:latin typeface="Arial"/>
                  <a:cs typeface="Arial"/>
                </a:rPr>
                <a:t>а</a:t>
              </a:r>
              <a:r>
                <a:rPr sz="1100" i="1" spc="-5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00" i="1" spc="-40" dirty="0">
                  <a:solidFill>
                    <a:srgbClr val="231F20"/>
                  </a:solidFill>
                  <a:latin typeface="Arial"/>
                  <a:cs typeface="Arial"/>
                </a:rPr>
                <a:t>д</a:t>
              </a:r>
              <a:r>
                <a:rPr sz="1100" i="1" spc="-60" dirty="0">
                  <a:solidFill>
                    <a:srgbClr val="231F20"/>
                  </a:solidFill>
                  <a:latin typeface="Arial"/>
                  <a:cs typeface="Arial"/>
                </a:rPr>
                <a:t>о</a:t>
              </a:r>
              <a:r>
                <a:rPr sz="1100" i="1" spc="-5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00" i="1" spc="-70" dirty="0">
                  <a:solidFill>
                    <a:srgbClr val="231F20"/>
                  </a:solidFill>
                  <a:latin typeface="Arial"/>
                  <a:cs typeface="Arial"/>
                </a:rPr>
                <a:t>500</a:t>
              </a:r>
              <a:r>
                <a:rPr sz="1100" i="1" spc="-5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00" i="1" spc="-45" dirty="0">
                  <a:solidFill>
                    <a:srgbClr val="231F20"/>
                  </a:solidFill>
                  <a:latin typeface="Arial"/>
                  <a:cs typeface="Arial"/>
                </a:rPr>
                <a:t>000/мл</a:t>
              </a:r>
              <a:endParaRPr sz="11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254"/>
                </a:spcBef>
                <a:tabLst>
                  <a:tab pos="949960" algn="l"/>
                </a:tabLst>
              </a:pPr>
              <a:r>
                <a:rPr sz="1100" b="1" dirty="0">
                  <a:solidFill>
                    <a:srgbClr val="231F20"/>
                  </a:solidFill>
                  <a:latin typeface="Trebuchet MS"/>
                  <a:cs typeface="Trebuchet MS"/>
                </a:rPr>
                <a:t>B</a:t>
              </a:r>
              <a:r>
                <a:rPr sz="1100" b="1" spc="-15" dirty="0">
                  <a:solidFill>
                    <a:srgbClr val="231F20"/>
                  </a:solidFill>
                  <a:latin typeface="Trebuchet MS"/>
                  <a:cs typeface="Trebuchet MS"/>
                </a:rPr>
                <a:t>O</a:t>
              </a:r>
              <a:r>
                <a:rPr sz="1100" b="1" spc="20" dirty="0">
                  <a:solidFill>
                    <a:srgbClr val="231F20"/>
                  </a:solidFill>
                  <a:latin typeface="Trebuchet MS"/>
                  <a:cs typeface="Trebuchet MS"/>
                </a:rPr>
                <a:t>VISTEM</a:t>
              </a:r>
              <a:r>
                <a:rPr sz="1100" b="1" dirty="0">
                  <a:solidFill>
                    <a:srgbClr val="231F20"/>
                  </a:solidFill>
                  <a:latin typeface="Trebuchet MS"/>
                  <a:cs typeface="Trebuchet MS"/>
                </a:rPr>
                <a:t>	</a:t>
              </a:r>
              <a:r>
                <a:rPr lang="ru-RU" sz="1100" b="1" dirty="0" smtClean="0">
                  <a:solidFill>
                    <a:srgbClr val="231F20"/>
                  </a:solidFill>
                  <a:latin typeface="Trebuchet MS"/>
                  <a:cs typeface="Trebuchet MS"/>
                </a:rPr>
                <a:t>     </a:t>
              </a:r>
              <a:r>
                <a:rPr sz="1100" spc="25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1-й</a:t>
              </a:r>
              <a:r>
                <a:rPr sz="1100" spc="-20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5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ень</a:t>
              </a:r>
              <a:endParaRPr sz="1100" dirty="0">
                <a:latin typeface="Microsoft Sans Serif"/>
                <a:cs typeface="Microsoft Sans Serif"/>
              </a:endParaRPr>
            </a:p>
          </p:txBody>
        </p:sp>
        <p:grpSp>
          <p:nvGrpSpPr>
            <p:cNvPr id="18" name="object 11"/>
            <p:cNvGrpSpPr/>
            <p:nvPr/>
          </p:nvGrpSpPr>
          <p:grpSpPr>
            <a:xfrm>
              <a:off x="1975848" y="1902495"/>
              <a:ext cx="518795" cy="143510"/>
              <a:chOff x="1975848" y="1902495"/>
              <a:chExt cx="518795" cy="143510"/>
            </a:xfrm>
          </p:grpSpPr>
          <p:pic>
            <p:nvPicPr>
              <p:cNvPr id="65" name="object 12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219976" y="1909932"/>
                <a:ext cx="155105" cy="128485"/>
              </a:xfrm>
              <a:prstGeom prst="rect">
                <a:avLst/>
              </a:prstGeom>
            </p:spPr>
          </p:pic>
          <p:sp>
            <p:nvSpPr>
              <p:cNvPr id="66" name="object 13"/>
              <p:cNvSpPr/>
              <p:nvPr/>
            </p:nvSpPr>
            <p:spPr>
              <a:xfrm>
                <a:off x="1975840" y="1902497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83"/>
                    </a:lnTo>
                    <a:lnTo>
                      <a:pt x="399237" y="8483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104"/>
                    </a:lnTo>
                    <a:lnTo>
                      <a:pt x="393560" y="130251"/>
                    </a:lnTo>
                    <a:lnTo>
                      <a:pt x="387413" y="134391"/>
                    </a:lnTo>
                    <a:lnTo>
                      <a:pt x="386054" y="134670"/>
                    </a:lnTo>
                    <a:lnTo>
                      <a:pt x="386054" y="91719"/>
                    </a:lnTo>
                    <a:lnTo>
                      <a:pt x="378612" y="91719"/>
                    </a:lnTo>
                    <a:lnTo>
                      <a:pt x="378612" y="135915"/>
                    </a:lnTo>
                    <a:lnTo>
                      <a:pt x="358584" y="135915"/>
                    </a:lnTo>
                    <a:lnTo>
                      <a:pt x="358584" y="118821"/>
                    </a:lnTo>
                    <a:lnTo>
                      <a:pt x="351142" y="118821"/>
                    </a:lnTo>
                    <a:lnTo>
                      <a:pt x="351142" y="135915"/>
                    </a:lnTo>
                    <a:lnTo>
                      <a:pt x="331101" y="135915"/>
                    </a:lnTo>
                    <a:lnTo>
                      <a:pt x="331101" y="118821"/>
                    </a:lnTo>
                    <a:lnTo>
                      <a:pt x="323659" y="118821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21"/>
                    </a:lnTo>
                    <a:lnTo>
                      <a:pt x="268706" y="118821"/>
                    </a:lnTo>
                    <a:lnTo>
                      <a:pt x="268706" y="135915"/>
                    </a:lnTo>
                    <a:lnTo>
                      <a:pt x="248678" y="135915"/>
                    </a:lnTo>
                    <a:lnTo>
                      <a:pt x="248678" y="106603"/>
                    </a:lnTo>
                    <a:lnTo>
                      <a:pt x="241223" y="106603"/>
                    </a:lnTo>
                    <a:lnTo>
                      <a:pt x="241223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21"/>
                    </a:lnTo>
                    <a:lnTo>
                      <a:pt x="186283" y="118821"/>
                    </a:lnTo>
                    <a:lnTo>
                      <a:pt x="186283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800" y="118821"/>
                    </a:lnTo>
                    <a:lnTo>
                      <a:pt x="158800" y="135915"/>
                    </a:lnTo>
                    <a:lnTo>
                      <a:pt x="138772" y="135915"/>
                    </a:lnTo>
                    <a:lnTo>
                      <a:pt x="138772" y="118821"/>
                    </a:lnTo>
                    <a:lnTo>
                      <a:pt x="131330" y="118821"/>
                    </a:lnTo>
                    <a:lnTo>
                      <a:pt x="131330" y="135915"/>
                    </a:lnTo>
                    <a:lnTo>
                      <a:pt x="111290" y="135915"/>
                    </a:lnTo>
                    <a:lnTo>
                      <a:pt x="111290" y="91719"/>
                    </a:lnTo>
                    <a:lnTo>
                      <a:pt x="103847" y="91719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13" y="8966"/>
                    </a:lnTo>
                    <a:lnTo>
                      <a:pt x="393560" y="13119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83"/>
                    </a:lnTo>
                    <a:lnTo>
                      <a:pt x="398818" y="7861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19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296" y="141249"/>
                    </a:lnTo>
                    <a:lnTo>
                      <a:pt x="398208" y="135915"/>
                    </a:lnTo>
                    <a:lnTo>
                      <a:pt x="398818" y="135509"/>
                    </a:lnTo>
                    <a:lnTo>
                      <a:pt x="404571" y="12698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14"/>
              <p:cNvSpPr/>
              <p:nvPr/>
            </p:nvSpPr>
            <p:spPr>
              <a:xfrm>
                <a:off x="2148586" y="1924875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39"/>
                    </a:lnTo>
                    <a:lnTo>
                      <a:pt x="156895" y="83947"/>
                    </a:lnTo>
                    <a:lnTo>
                      <a:pt x="160286" y="75641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" name="object 15"/>
            <p:cNvSpPr txBox="1"/>
            <p:nvPr/>
          </p:nvSpPr>
          <p:spPr>
            <a:xfrm>
              <a:off x="2481563" y="1880759"/>
              <a:ext cx="64389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,</a:t>
              </a:r>
              <a:r>
                <a:rPr sz="1100" spc="-5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2-й</a:t>
              </a:r>
              <a:r>
                <a:rPr sz="1100" spc="-5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день</a:t>
              </a:r>
              <a:endParaRPr sz="1100" dirty="0">
                <a:latin typeface="Microsoft Sans Serif"/>
                <a:cs typeface="Microsoft Sans Serif"/>
              </a:endParaRPr>
            </a:p>
          </p:txBody>
        </p:sp>
        <p:grpSp>
          <p:nvGrpSpPr>
            <p:cNvPr id="20" name="object 16"/>
            <p:cNvGrpSpPr/>
            <p:nvPr/>
          </p:nvGrpSpPr>
          <p:grpSpPr>
            <a:xfrm>
              <a:off x="3147218" y="1902495"/>
              <a:ext cx="518795" cy="143510"/>
              <a:chOff x="3147218" y="1902495"/>
              <a:chExt cx="518795" cy="143510"/>
            </a:xfrm>
          </p:grpSpPr>
          <p:pic>
            <p:nvPicPr>
              <p:cNvPr id="62" name="object 1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91345" y="1909932"/>
                <a:ext cx="155105" cy="128485"/>
              </a:xfrm>
              <a:prstGeom prst="rect">
                <a:avLst/>
              </a:prstGeom>
            </p:spPr>
          </p:pic>
          <p:sp>
            <p:nvSpPr>
              <p:cNvPr id="63" name="object 18"/>
              <p:cNvSpPr/>
              <p:nvPr/>
            </p:nvSpPr>
            <p:spPr>
              <a:xfrm>
                <a:off x="3147212" y="1902497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5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83"/>
                    </a:lnTo>
                    <a:lnTo>
                      <a:pt x="399237" y="8483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104"/>
                    </a:lnTo>
                    <a:lnTo>
                      <a:pt x="393560" y="130251"/>
                    </a:lnTo>
                    <a:lnTo>
                      <a:pt x="387413" y="134391"/>
                    </a:lnTo>
                    <a:lnTo>
                      <a:pt x="386054" y="134670"/>
                    </a:lnTo>
                    <a:lnTo>
                      <a:pt x="386054" y="91719"/>
                    </a:lnTo>
                    <a:lnTo>
                      <a:pt x="378612" y="91719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21"/>
                    </a:lnTo>
                    <a:lnTo>
                      <a:pt x="351129" y="118821"/>
                    </a:lnTo>
                    <a:lnTo>
                      <a:pt x="351129" y="135915"/>
                    </a:lnTo>
                    <a:lnTo>
                      <a:pt x="331101" y="135915"/>
                    </a:lnTo>
                    <a:lnTo>
                      <a:pt x="331101" y="118821"/>
                    </a:lnTo>
                    <a:lnTo>
                      <a:pt x="323659" y="118821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21"/>
                    </a:lnTo>
                    <a:lnTo>
                      <a:pt x="268693" y="118821"/>
                    </a:lnTo>
                    <a:lnTo>
                      <a:pt x="268693" y="135915"/>
                    </a:lnTo>
                    <a:lnTo>
                      <a:pt x="248678" y="135915"/>
                    </a:lnTo>
                    <a:lnTo>
                      <a:pt x="248678" y="106603"/>
                    </a:lnTo>
                    <a:lnTo>
                      <a:pt x="241223" y="106603"/>
                    </a:lnTo>
                    <a:lnTo>
                      <a:pt x="241223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21"/>
                    </a:lnTo>
                    <a:lnTo>
                      <a:pt x="186283" y="118821"/>
                    </a:lnTo>
                    <a:lnTo>
                      <a:pt x="186283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788" y="118821"/>
                    </a:lnTo>
                    <a:lnTo>
                      <a:pt x="158788" y="135915"/>
                    </a:lnTo>
                    <a:lnTo>
                      <a:pt x="138760" y="135915"/>
                    </a:lnTo>
                    <a:lnTo>
                      <a:pt x="138760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302" y="135915"/>
                    </a:lnTo>
                    <a:lnTo>
                      <a:pt x="111302" y="91719"/>
                    </a:lnTo>
                    <a:lnTo>
                      <a:pt x="103847" y="91719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13" y="8966"/>
                    </a:lnTo>
                    <a:lnTo>
                      <a:pt x="393560" y="13119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83"/>
                    </a:lnTo>
                    <a:lnTo>
                      <a:pt x="398818" y="7861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19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296" y="141249"/>
                    </a:lnTo>
                    <a:lnTo>
                      <a:pt x="398208" y="135915"/>
                    </a:lnTo>
                    <a:lnTo>
                      <a:pt x="398818" y="135509"/>
                    </a:lnTo>
                    <a:lnTo>
                      <a:pt x="404571" y="12698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19"/>
              <p:cNvSpPr/>
              <p:nvPr/>
            </p:nvSpPr>
            <p:spPr>
              <a:xfrm>
                <a:off x="3319957" y="1924875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39"/>
                    </a:lnTo>
                    <a:lnTo>
                      <a:pt x="156895" y="83947"/>
                    </a:lnTo>
                    <a:lnTo>
                      <a:pt x="160286" y="75641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" name="object 20"/>
            <p:cNvSpPr txBox="1"/>
            <p:nvPr/>
          </p:nvSpPr>
          <p:spPr>
            <a:xfrm>
              <a:off x="3652934" y="1880759"/>
              <a:ext cx="64389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,</a:t>
              </a:r>
              <a:r>
                <a:rPr sz="1100" spc="-5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3-й</a:t>
              </a:r>
              <a:r>
                <a:rPr sz="1100" spc="-5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день</a:t>
              </a:r>
              <a:endParaRPr sz="1100">
                <a:latin typeface="Microsoft Sans Serif"/>
                <a:cs typeface="Microsoft Sans Serif"/>
              </a:endParaRPr>
            </a:p>
          </p:txBody>
        </p:sp>
        <p:grpSp>
          <p:nvGrpSpPr>
            <p:cNvPr id="22" name="object 21"/>
            <p:cNvGrpSpPr/>
            <p:nvPr/>
          </p:nvGrpSpPr>
          <p:grpSpPr>
            <a:xfrm>
              <a:off x="4318589" y="1902495"/>
              <a:ext cx="518795" cy="143510"/>
              <a:chOff x="4318589" y="1902495"/>
              <a:chExt cx="518795" cy="143510"/>
            </a:xfrm>
          </p:grpSpPr>
          <p:pic>
            <p:nvPicPr>
              <p:cNvPr id="59" name="object 22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62716" y="1909932"/>
                <a:ext cx="155105" cy="128485"/>
              </a:xfrm>
              <a:prstGeom prst="rect">
                <a:avLst/>
              </a:prstGeom>
            </p:spPr>
          </p:pic>
          <p:sp>
            <p:nvSpPr>
              <p:cNvPr id="60" name="object 23"/>
              <p:cNvSpPr/>
              <p:nvPr/>
            </p:nvSpPr>
            <p:spPr>
              <a:xfrm>
                <a:off x="4318584" y="1902497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5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83"/>
                    </a:lnTo>
                    <a:lnTo>
                      <a:pt x="399237" y="8483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104"/>
                    </a:lnTo>
                    <a:lnTo>
                      <a:pt x="393560" y="130251"/>
                    </a:lnTo>
                    <a:lnTo>
                      <a:pt x="387400" y="134391"/>
                    </a:lnTo>
                    <a:lnTo>
                      <a:pt x="386054" y="134670"/>
                    </a:lnTo>
                    <a:lnTo>
                      <a:pt x="386054" y="91719"/>
                    </a:lnTo>
                    <a:lnTo>
                      <a:pt x="378612" y="91719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21"/>
                    </a:lnTo>
                    <a:lnTo>
                      <a:pt x="351129" y="118821"/>
                    </a:lnTo>
                    <a:lnTo>
                      <a:pt x="351129" y="135915"/>
                    </a:lnTo>
                    <a:lnTo>
                      <a:pt x="331089" y="135915"/>
                    </a:lnTo>
                    <a:lnTo>
                      <a:pt x="331089" y="118821"/>
                    </a:lnTo>
                    <a:lnTo>
                      <a:pt x="323646" y="118821"/>
                    </a:lnTo>
                    <a:lnTo>
                      <a:pt x="323646" y="135915"/>
                    </a:lnTo>
                    <a:lnTo>
                      <a:pt x="303631" y="135915"/>
                    </a:lnTo>
                    <a:lnTo>
                      <a:pt x="303631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36" y="135915"/>
                    </a:lnTo>
                    <a:lnTo>
                      <a:pt x="276136" y="118821"/>
                    </a:lnTo>
                    <a:lnTo>
                      <a:pt x="268693" y="118821"/>
                    </a:lnTo>
                    <a:lnTo>
                      <a:pt x="268693" y="135915"/>
                    </a:lnTo>
                    <a:lnTo>
                      <a:pt x="248678" y="135915"/>
                    </a:lnTo>
                    <a:lnTo>
                      <a:pt x="248678" y="106603"/>
                    </a:lnTo>
                    <a:lnTo>
                      <a:pt x="241236" y="106603"/>
                    </a:lnTo>
                    <a:lnTo>
                      <a:pt x="241236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13" y="135915"/>
                    </a:lnTo>
                    <a:lnTo>
                      <a:pt x="193713" y="118821"/>
                    </a:lnTo>
                    <a:lnTo>
                      <a:pt x="186270" y="118821"/>
                    </a:lnTo>
                    <a:lnTo>
                      <a:pt x="186270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800" y="118821"/>
                    </a:lnTo>
                    <a:lnTo>
                      <a:pt x="158800" y="135915"/>
                    </a:lnTo>
                    <a:lnTo>
                      <a:pt x="138760" y="135915"/>
                    </a:lnTo>
                    <a:lnTo>
                      <a:pt x="138760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302" y="135915"/>
                    </a:lnTo>
                    <a:lnTo>
                      <a:pt x="111302" y="91719"/>
                    </a:lnTo>
                    <a:lnTo>
                      <a:pt x="103847" y="91719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66"/>
                    </a:lnTo>
                    <a:lnTo>
                      <a:pt x="393560" y="13119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83"/>
                    </a:lnTo>
                    <a:lnTo>
                      <a:pt x="398818" y="7861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19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296" y="141249"/>
                    </a:lnTo>
                    <a:lnTo>
                      <a:pt x="398208" y="135915"/>
                    </a:lnTo>
                    <a:lnTo>
                      <a:pt x="398818" y="135509"/>
                    </a:lnTo>
                    <a:lnTo>
                      <a:pt x="404571" y="12698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4"/>
              <p:cNvSpPr/>
              <p:nvPr/>
            </p:nvSpPr>
            <p:spPr>
              <a:xfrm>
                <a:off x="4491329" y="1924875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39"/>
                    </a:lnTo>
                    <a:lnTo>
                      <a:pt x="156895" y="83947"/>
                    </a:lnTo>
                    <a:lnTo>
                      <a:pt x="160286" y="75641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23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6395" y="2338838"/>
              <a:ext cx="203377" cy="172415"/>
            </a:xfrm>
            <a:prstGeom prst="rect">
              <a:avLst/>
            </a:prstGeom>
          </p:spPr>
        </p:pic>
        <p:grpSp>
          <p:nvGrpSpPr>
            <p:cNvPr id="24" name="object 26"/>
            <p:cNvGrpSpPr/>
            <p:nvPr/>
          </p:nvGrpSpPr>
          <p:grpSpPr>
            <a:xfrm>
              <a:off x="1975849" y="2342485"/>
              <a:ext cx="518795" cy="143510"/>
              <a:chOff x="1975849" y="2342485"/>
              <a:chExt cx="518795" cy="143510"/>
            </a:xfrm>
          </p:grpSpPr>
          <p:sp>
            <p:nvSpPr>
              <p:cNvPr id="56" name="object 27"/>
              <p:cNvSpPr/>
              <p:nvPr/>
            </p:nvSpPr>
            <p:spPr>
              <a:xfrm>
                <a:off x="2084336" y="2348867"/>
                <a:ext cx="290830" cy="128905"/>
              </a:xfrm>
              <a:custGeom>
                <a:avLst/>
                <a:gdLst/>
                <a:ahLst/>
                <a:cxnLst/>
                <a:rect l="l" t="t" r="r" b="b"/>
                <a:pathLst>
                  <a:path w="290830" h="128905">
                    <a:moveTo>
                      <a:pt x="271119" y="0"/>
                    </a:moveTo>
                    <a:lnTo>
                      <a:pt x="0" y="0"/>
                    </a:lnTo>
                    <a:lnTo>
                      <a:pt x="0" y="128485"/>
                    </a:lnTo>
                    <a:lnTo>
                      <a:pt x="271119" y="128485"/>
                    </a:lnTo>
                    <a:lnTo>
                      <a:pt x="278644" y="126961"/>
                    </a:lnTo>
                    <a:lnTo>
                      <a:pt x="284797" y="122809"/>
                    </a:lnTo>
                    <a:lnTo>
                      <a:pt x="288950" y="116655"/>
                    </a:lnTo>
                    <a:lnTo>
                      <a:pt x="290474" y="109131"/>
                    </a:lnTo>
                    <a:lnTo>
                      <a:pt x="290474" y="19354"/>
                    </a:lnTo>
                    <a:lnTo>
                      <a:pt x="288950" y="11830"/>
                    </a:lnTo>
                    <a:lnTo>
                      <a:pt x="284797" y="5676"/>
                    </a:lnTo>
                    <a:lnTo>
                      <a:pt x="278644" y="1524"/>
                    </a:lnTo>
                    <a:lnTo>
                      <a:pt x="271119" y="0"/>
                    </a:lnTo>
                    <a:close/>
                  </a:path>
                </a:pathLst>
              </a:custGeom>
              <a:solidFill>
                <a:srgbClr val="CEE6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28"/>
              <p:cNvSpPr/>
              <p:nvPr/>
            </p:nvSpPr>
            <p:spPr>
              <a:xfrm>
                <a:off x="1975849" y="2342485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25298" y="0"/>
                    </a:moveTo>
                    <a:lnTo>
                      <a:pt x="5892" y="0"/>
                    </a:lnTo>
                    <a:lnTo>
                      <a:pt x="0" y="5892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46100" y="90119"/>
                    </a:lnTo>
                    <a:lnTo>
                      <a:pt x="46100" y="53225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46088" y="45796"/>
                    </a:lnTo>
                    <a:lnTo>
                      <a:pt x="31190" y="13114"/>
                    </a:lnTo>
                    <a:lnTo>
                      <a:pt x="25298" y="0"/>
                    </a:lnTo>
                    <a:close/>
                  </a:path>
                  <a:path w="518794" h="143510">
                    <a:moveTo>
                      <a:pt x="94983" y="97574"/>
                    </a:move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300" y="141249"/>
                    </a:lnTo>
                    <a:lnTo>
                      <a:pt x="39820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close/>
                  </a:path>
                  <a:path w="518794" h="143510">
                    <a:moveTo>
                      <a:pt x="398201" y="7442"/>
                    </a:moveTo>
                    <a:lnTo>
                      <a:pt x="379882" y="7442"/>
                    </a:lnTo>
                    <a:lnTo>
                      <a:pt x="387407" y="8964"/>
                    </a:lnTo>
                    <a:lnTo>
                      <a:pt x="393560" y="13114"/>
                    </a:lnTo>
                    <a:lnTo>
                      <a:pt x="397713" y="19266"/>
                    </a:lnTo>
                    <a:lnTo>
                      <a:pt x="399237" y="26796"/>
                    </a:lnTo>
                    <a:lnTo>
                      <a:pt x="399237" y="116560"/>
                    </a:lnTo>
                    <a:lnTo>
                      <a:pt x="397713" y="124090"/>
                    </a:lnTo>
                    <a:lnTo>
                      <a:pt x="393560" y="130243"/>
                    </a:lnTo>
                    <a:lnTo>
                      <a:pt x="387407" y="134393"/>
                    </a:lnTo>
                    <a:lnTo>
                      <a:pt x="379882" y="135915"/>
                    </a:lnTo>
                    <a:lnTo>
                      <a:pt x="398207" y="135915"/>
                    </a:lnTo>
                    <a:lnTo>
                      <a:pt x="398819" y="135502"/>
                    </a:lnTo>
                    <a:lnTo>
                      <a:pt x="404569" y="126984"/>
                    </a:lnTo>
                    <a:lnTo>
                      <a:pt x="406679" y="116560"/>
                    </a:lnTo>
                    <a:lnTo>
                      <a:pt x="406679" y="96265"/>
                    </a:lnTo>
                    <a:lnTo>
                      <a:pt x="411695" y="96265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3" y="73736"/>
                    </a:lnTo>
                    <a:lnTo>
                      <a:pt x="518413" y="69621"/>
                    </a:ln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6"/>
                    </a:lnTo>
                    <a:lnTo>
                      <a:pt x="404569" y="16378"/>
                    </a:lnTo>
                    <a:lnTo>
                      <a:pt x="398819" y="7859"/>
                    </a:lnTo>
                    <a:lnTo>
                      <a:pt x="398201" y="7442"/>
                    </a:lnTo>
                    <a:close/>
                  </a:path>
                  <a:path w="518794" h="143510">
                    <a:moveTo>
                      <a:pt x="94983" y="53225"/>
                    </a:move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94983" y="90119"/>
                    </a:lnTo>
                    <a:lnTo>
                      <a:pt x="94983" y="53225"/>
                    </a:lnTo>
                    <a:close/>
                  </a:path>
                  <a:path w="518794" h="143510">
                    <a:moveTo>
                      <a:pt x="379882" y="0"/>
                    </a:moveTo>
                    <a:lnTo>
                      <a:pt x="87541" y="0"/>
                    </a:lnTo>
                    <a:lnTo>
                      <a:pt x="87541" y="45796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98201" y="7442"/>
                    </a:lnTo>
                    <a:lnTo>
                      <a:pt x="390300" y="2109"/>
                    </a:lnTo>
                    <a:lnTo>
                      <a:pt x="379882" y="0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8" name="object 29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079688" y="2364559"/>
                <a:ext cx="282206" cy="115788"/>
              </a:xfrm>
              <a:prstGeom prst="rect">
                <a:avLst/>
              </a:prstGeom>
            </p:spPr>
          </p:pic>
        </p:grpSp>
        <p:grpSp>
          <p:nvGrpSpPr>
            <p:cNvPr id="25" name="object 30"/>
            <p:cNvGrpSpPr/>
            <p:nvPr/>
          </p:nvGrpSpPr>
          <p:grpSpPr>
            <a:xfrm>
              <a:off x="3147220" y="2342485"/>
              <a:ext cx="518795" cy="143510"/>
              <a:chOff x="3147220" y="2342485"/>
              <a:chExt cx="518795" cy="143510"/>
            </a:xfrm>
          </p:grpSpPr>
          <p:sp>
            <p:nvSpPr>
              <p:cNvPr id="53" name="object 31"/>
              <p:cNvSpPr/>
              <p:nvPr/>
            </p:nvSpPr>
            <p:spPr>
              <a:xfrm>
                <a:off x="3255707" y="2348867"/>
                <a:ext cx="290830" cy="128905"/>
              </a:xfrm>
              <a:custGeom>
                <a:avLst/>
                <a:gdLst/>
                <a:ahLst/>
                <a:cxnLst/>
                <a:rect l="l" t="t" r="r" b="b"/>
                <a:pathLst>
                  <a:path w="290829" h="128905">
                    <a:moveTo>
                      <a:pt x="271119" y="0"/>
                    </a:moveTo>
                    <a:lnTo>
                      <a:pt x="0" y="0"/>
                    </a:lnTo>
                    <a:lnTo>
                      <a:pt x="0" y="128485"/>
                    </a:lnTo>
                    <a:lnTo>
                      <a:pt x="271119" y="128485"/>
                    </a:lnTo>
                    <a:lnTo>
                      <a:pt x="278644" y="126961"/>
                    </a:lnTo>
                    <a:lnTo>
                      <a:pt x="284797" y="122809"/>
                    </a:lnTo>
                    <a:lnTo>
                      <a:pt x="288950" y="116655"/>
                    </a:lnTo>
                    <a:lnTo>
                      <a:pt x="290474" y="109131"/>
                    </a:lnTo>
                    <a:lnTo>
                      <a:pt x="290474" y="19354"/>
                    </a:lnTo>
                    <a:lnTo>
                      <a:pt x="288950" y="11830"/>
                    </a:lnTo>
                    <a:lnTo>
                      <a:pt x="284797" y="5676"/>
                    </a:lnTo>
                    <a:lnTo>
                      <a:pt x="278644" y="1524"/>
                    </a:lnTo>
                    <a:lnTo>
                      <a:pt x="271119" y="0"/>
                    </a:lnTo>
                    <a:close/>
                  </a:path>
                </a:pathLst>
              </a:custGeom>
              <a:solidFill>
                <a:srgbClr val="CEE6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32"/>
              <p:cNvSpPr/>
              <p:nvPr/>
            </p:nvSpPr>
            <p:spPr>
              <a:xfrm>
                <a:off x="3147220" y="2342485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5" h="143510">
                    <a:moveTo>
                      <a:pt x="25298" y="0"/>
                    </a:moveTo>
                    <a:lnTo>
                      <a:pt x="5892" y="0"/>
                    </a:lnTo>
                    <a:lnTo>
                      <a:pt x="0" y="5892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46100" y="90119"/>
                    </a:lnTo>
                    <a:lnTo>
                      <a:pt x="46100" y="53225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46088" y="45796"/>
                    </a:lnTo>
                    <a:lnTo>
                      <a:pt x="31190" y="13114"/>
                    </a:lnTo>
                    <a:lnTo>
                      <a:pt x="25298" y="0"/>
                    </a:lnTo>
                    <a:close/>
                  </a:path>
                  <a:path w="518795" h="143510">
                    <a:moveTo>
                      <a:pt x="94983" y="97574"/>
                    </a:move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300" y="141249"/>
                    </a:lnTo>
                    <a:lnTo>
                      <a:pt x="39820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close/>
                  </a:path>
                  <a:path w="518795" h="143510">
                    <a:moveTo>
                      <a:pt x="398201" y="7442"/>
                    </a:moveTo>
                    <a:lnTo>
                      <a:pt x="379882" y="7442"/>
                    </a:lnTo>
                    <a:lnTo>
                      <a:pt x="387407" y="8964"/>
                    </a:lnTo>
                    <a:lnTo>
                      <a:pt x="393560" y="13114"/>
                    </a:lnTo>
                    <a:lnTo>
                      <a:pt x="397713" y="19266"/>
                    </a:lnTo>
                    <a:lnTo>
                      <a:pt x="399237" y="26796"/>
                    </a:lnTo>
                    <a:lnTo>
                      <a:pt x="399237" y="116560"/>
                    </a:lnTo>
                    <a:lnTo>
                      <a:pt x="397713" y="124090"/>
                    </a:lnTo>
                    <a:lnTo>
                      <a:pt x="393560" y="130243"/>
                    </a:lnTo>
                    <a:lnTo>
                      <a:pt x="387407" y="134393"/>
                    </a:lnTo>
                    <a:lnTo>
                      <a:pt x="379882" y="135915"/>
                    </a:lnTo>
                    <a:lnTo>
                      <a:pt x="398207" y="135915"/>
                    </a:lnTo>
                    <a:lnTo>
                      <a:pt x="398819" y="135502"/>
                    </a:lnTo>
                    <a:lnTo>
                      <a:pt x="404569" y="126984"/>
                    </a:lnTo>
                    <a:lnTo>
                      <a:pt x="406679" y="116560"/>
                    </a:lnTo>
                    <a:lnTo>
                      <a:pt x="406679" y="96265"/>
                    </a:lnTo>
                    <a:lnTo>
                      <a:pt x="411695" y="96265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3" y="73736"/>
                    </a:lnTo>
                    <a:lnTo>
                      <a:pt x="518413" y="69621"/>
                    </a:ln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6"/>
                    </a:lnTo>
                    <a:lnTo>
                      <a:pt x="404569" y="16378"/>
                    </a:lnTo>
                    <a:lnTo>
                      <a:pt x="398819" y="7859"/>
                    </a:lnTo>
                    <a:lnTo>
                      <a:pt x="398201" y="7442"/>
                    </a:lnTo>
                    <a:close/>
                  </a:path>
                  <a:path w="518795" h="143510">
                    <a:moveTo>
                      <a:pt x="94983" y="53225"/>
                    </a:move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94983" y="90119"/>
                    </a:lnTo>
                    <a:lnTo>
                      <a:pt x="94983" y="53225"/>
                    </a:lnTo>
                    <a:close/>
                  </a:path>
                  <a:path w="518795" h="143510">
                    <a:moveTo>
                      <a:pt x="379882" y="0"/>
                    </a:moveTo>
                    <a:lnTo>
                      <a:pt x="87541" y="0"/>
                    </a:lnTo>
                    <a:lnTo>
                      <a:pt x="87541" y="45796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98201" y="7442"/>
                    </a:lnTo>
                    <a:lnTo>
                      <a:pt x="390300" y="2109"/>
                    </a:lnTo>
                    <a:lnTo>
                      <a:pt x="379882" y="0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33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251060" y="2364559"/>
                <a:ext cx="282206" cy="115788"/>
              </a:xfrm>
              <a:prstGeom prst="rect">
                <a:avLst/>
              </a:prstGeom>
            </p:spPr>
          </p:pic>
        </p:grpSp>
        <p:grpSp>
          <p:nvGrpSpPr>
            <p:cNvPr id="26" name="object 34"/>
            <p:cNvGrpSpPr/>
            <p:nvPr/>
          </p:nvGrpSpPr>
          <p:grpSpPr>
            <a:xfrm>
              <a:off x="4318589" y="2342485"/>
              <a:ext cx="518795" cy="143510"/>
              <a:chOff x="4318589" y="2342485"/>
              <a:chExt cx="518795" cy="143510"/>
            </a:xfrm>
          </p:grpSpPr>
          <p:pic>
            <p:nvPicPr>
              <p:cNvPr id="50" name="object 35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62717" y="2349921"/>
                <a:ext cx="155105" cy="128485"/>
              </a:xfrm>
              <a:prstGeom prst="rect">
                <a:avLst/>
              </a:prstGeom>
            </p:spPr>
          </p:pic>
          <p:sp>
            <p:nvSpPr>
              <p:cNvPr id="51" name="object 36"/>
              <p:cNvSpPr/>
              <p:nvPr/>
            </p:nvSpPr>
            <p:spPr>
              <a:xfrm>
                <a:off x="4318584" y="2342489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5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70"/>
                    </a:lnTo>
                    <a:lnTo>
                      <a:pt x="399237" y="8483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104"/>
                    </a:lnTo>
                    <a:lnTo>
                      <a:pt x="393560" y="130251"/>
                    </a:lnTo>
                    <a:lnTo>
                      <a:pt x="387400" y="134391"/>
                    </a:lnTo>
                    <a:lnTo>
                      <a:pt x="386054" y="134670"/>
                    </a:lnTo>
                    <a:lnTo>
                      <a:pt x="386054" y="91706"/>
                    </a:lnTo>
                    <a:lnTo>
                      <a:pt x="378612" y="91706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21"/>
                    </a:lnTo>
                    <a:lnTo>
                      <a:pt x="351129" y="118821"/>
                    </a:lnTo>
                    <a:lnTo>
                      <a:pt x="351129" y="135915"/>
                    </a:lnTo>
                    <a:lnTo>
                      <a:pt x="331089" y="135915"/>
                    </a:lnTo>
                    <a:lnTo>
                      <a:pt x="331089" y="118821"/>
                    </a:lnTo>
                    <a:lnTo>
                      <a:pt x="323646" y="118821"/>
                    </a:lnTo>
                    <a:lnTo>
                      <a:pt x="323646" y="135915"/>
                    </a:lnTo>
                    <a:lnTo>
                      <a:pt x="303631" y="135915"/>
                    </a:lnTo>
                    <a:lnTo>
                      <a:pt x="303631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36" y="135915"/>
                    </a:lnTo>
                    <a:lnTo>
                      <a:pt x="276136" y="118821"/>
                    </a:lnTo>
                    <a:lnTo>
                      <a:pt x="268693" y="118821"/>
                    </a:lnTo>
                    <a:lnTo>
                      <a:pt x="268693" y="135915"/>
                    </a:lnTo>
                    <a:lnTo>
                      <a:pt x="248678" y="135915"/>
                    </a:lnTo>
                    <a:lnTo>
                      <a:pt x="248678" y="106603"/>
                    </a:lnTo>
                    <a:lnTo>
                      <a:pt x="241236" y="106603"/>
                    </a:lnTo>
                    <a:lnTo>
                      <a:pt x="241236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13" y="135915"/>
                    </a:lnTo>
                    <a:lnTo>
                      <a:pt x="193713" y="118821"/>
                    </a:lnTo>
                    <a:lnTo>
                      <a:pt x="186270" y="118821"/>
                    </a:lnTo>
                    <a:lnTo>
                      <a:pt x="186270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800" y="118821"/>
                    </a:lnTo>
                    <a:lnTo>
                      <a:pt x="158800" y="135915"/>
                    </a:lnTo>
                    <a:lnTo>
                      <a:pt x="138760" y="135915"/>
                    </a:lnTo>
                    <a:lnTo>
                      <a:pt x="138760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302" y="135915"/>
                    </a:lnTo>
                    <a:lnTo>
                      <a:pt x="111302" y="91706"/>
                    </a:lnTo>
                    <a:lnTo>
                      <a:pt x="103847" y="91706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66"/>
                    </a:lnTo>
                    <a:lnTo>
                      <a:pt x="393560" y="13119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83"/>
                    </a:lnTo>
                    <a:lnTo>
                      <a:pt x="398818" y="7861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19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296" y="141249"/>
                    </a:lnTo>
                    <a:lnTo>
                      <a:pt x="398208" y="135915"/>
                    </a:lnTo>
                    <a:lnTo>
                      <a:pt x="398818" y="135509"/>
                    </a:lnTo>
                    <a:lnTo>
                      <a:pt x="404571" y="12698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37"/>
              <p:cNvSpPr/>
              <p:nvPr/>
            </p:nvSpPr>
            <p:spPr>
              <a:xfrm>
                <a:off x="4491329" y="2364866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26"/>
                    </a:lnTo>
                    <a:lnTo>
                      <a:pt x="156895" y="83947"/>
                    </a:lnTo>
                    <a:lnTo>
                      <a:pt x="160286" y="75628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7" name="object 38"/>
            <p:cNvGrpSpPr/>
            <p:nvPr/>
          </p:nvGrpSpPr>
          <p:grpSpPr>
            <a:xfrm>
              <a:off x="1156395" y="3222108"/>
              <a:ext cx="756920" cy="172720"/>
              <a:chOff x="1156395" y="3222108"/>
              <a:chExt cx="756920" cy="172720"/>
            </a:xfrm>
          </p:grpSpPr>
          <p:pic>
            <p:nvPicPr>
              <p:cNvPr id="46" name="object 39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56395" y="3222108"/>
                <a:ext cx="203377" cy="172415"/>
              </a:xfrm>
              <a:prstGeom prst="rect">
                <a:avLst/>
              </a:prstGeom>
            </p:spPr>
          </p:pic>
          <p:pic>
            <p:nvPicPr>
              <p:cNvPr id="47" name="object 40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38691" y="3233191"/>
                <a:ext cx="155105" cy="128485"/>
              </a:xfrm>
              <a:prstGeom prst="rect">
                <a:avLst/>
              </a:prstGeom>
            </p:spPr>
          </p:pic>
          <p:sp>
            <p:nvSpPr>
              <p:cNvPr id="48" name="object 41"/>
              <p:cNvSpPr/>
              <p:nvPr/>
            </p:nvSpPr>
            <p:spPr>
              <a:xfrm>
                <a:off x="1394561" y="3225761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70"/>
                    </a:lnTo>
                    <a:lnTo>
                      <a:pt x="399237" y="8470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091"/>
                    </a:lnTo>
                    <a:lnTo>
                      <a:pt x="393560" y="130238"/>
                    </a:lnTo>
                    <a:lnTo>
                      <a:pt x="387400" y="134391"/>
                    </a:lnTo>
                    <a:lnTo>
                      <a:pt x="386054" y="134670"/>
                    </a:lnTo>
                    <a:lnTo>
                      <a:pt x="386054" y="91706"/>
                    </a:lnTo>
                    <a:lnTo>
                      <a:pt x="378612" y="91706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21"/>
                    </a:lnTo>
                    <a:lnTo>
                      <a:pt x="351129" y="118821"/>
                    </a:lnTo>
                    <a:lnTo>
                      <a:pt x="351129" y="135915"/>
                    </a:lnTo>
                    <a:lnTo>
                      <a:pt x="331089" y="135915"/>
                    </a:lnTo>
                    <a:lnTo>
                      <a:pt x="331089" y="118821"/>
                    </a:lnTo>
                    <a:lnTo>
                      <a:pt x="323646" y="118821"/>
                    </a:lnTo>
                    <a:lnTo>
                      <a:pt x="323646" y="135915"/>
                    </a:lnTo>
                    <a:lnTo>
                      <a:pt x="303618" y="135915"/>
                    </a:lnTo>
                    <a:lnTo>
                      <a:pt x="303618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21"/>
                    </a:lnTo>
                    <a:lnTo>
                      <a:pt x="268693" y="118821"/>
                    </a:lnTo>
                    <a:lnTo>
                      <a:pt x="268693" y="135915"/>
                    </a:lnTo>
                    <a:lnTo>
                      <a:pt x="248666" y="135915"/>
                    </a:lnTo>
                    <a:lnTo>
                      <a:pt x="248666" y="106603"/>
                    </a:lnTo>
                    <a:lnTo>
                      <a:pt x="241211" y="106603"/>
                    </a:lnTo>
                    <a:lnTo>
                      <a:pt x="241211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13" y="135915"/>
                    </a:lnTo>
                    <a:lnTo>
                      <a:pt x="193713" y="118821"/>
                    </a:lnTo>
                    <a:lnTo>
                      <a:pt x="186270" y="118821"/>
                    </a:lnTo>
                    <a:lnTo>
                      <a:pt x="186270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800" y="118821"/>
                    </a:lnTo>
                    <a:lnTo>
                      <a:pt x="158800" y="135915"/>
                    </a:lnTo>
                    <a:lnTo>
                      <a:pt x="138760" y="135915"/>
                    </a:lnTo>
                    <a:lnTo>
                      <a:pt x="138760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706"/>
                    </a:lnTo>
                    <a:lnTo>
                      <a:pt x="103847" y="91706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66"/>
                    </a:lnTo>
                    <a:lnTo>
                      <a:pt x="393560" y="13119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70"/>
                    </a:lnTo>
                    <a:lnTo>
                      <a:pt x="398818" y="7848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19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296" y="141249"/>
                    </a:lnTo>
                    <a:lnTo>
                      <a:pt x="398208" y="135915"/>
                    </a:lnTo>
                    <a:lnTo>
                      <a:pt x="398818" y="135509"/>
                    </a:lnTo>
                    <a:lnTo>
                      <a:pt x="404571" y="12698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2"/>
              <p:cNvSpPr/>
              <p:nvPr/>
            </p:nvSpPr>
            <p:spPr>
              <a:xfrm>
                <a:off x="1567294" y="3248139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62" y="38150"/>
                    </a:moveTo>
                    <a:lnTo>
                      <a:pt x="122770" y="38150"/>
                    </a:lnTo>
                    <a:lnTo>
                      <a:pt x="105562" y="72656"/>
                    </a:lnTo>
                    <a:lnTo>
                      <a:pt x="88150" y="38150"/>
                    </a:lnTo>
                    <a:lnTo>
                      <a:pt x="80733" y="38150"/>
                    </a:lnTo>
                    <a:lnTo>
                      <a:pt x="80733" y="89446"/>
                    </a:lnTo>
                    <a:lnTo>
                      <a:pt x="88150" y="89446"/>
                    </a:lnTo>
                    <a:lnTo>
                      <a:pt x="88150" y="52946"/>
                    </a:lnTo>
                    <a:lnTo>
                      <a:pt x="102641" y="81318"/>
                    </a:lnTo>
                    <a:lnTo>
                      <a:pt x="108369" y="81318"/>
                    </a:lnTo>
                    <a:lnTo>
                      <a:pt x="122656" y="52946"/>
                    </a:lnTo>
                    <a:lnTo>
                      <a:pt x="122656" y="89446"/>
                    </a:lnTo>
                    <a:lnTo>
                      <a:pt x="130162" y="89446"/>
                    </a:lnTo>
                    <a:lnTo>
                      <a:pt x="130162" y="38150"/>
                    </a:lnTo>
                    <a:close/>
                  </a:path>
                  <a:path w="187325" h="89535">
                    <a:moveTo>
                      <a:pt x="187172" y="38150"/>
                    </a:moveTo>
                    <a:lnTo>
                      <a:pt x="154317" y="38150"/>
                    </a:lnTo>
                    <a:lnTo>
                      <a:pt x="154317" y="81521"/>
                    </a:lnTo>
                    <a:lnTo>
                      <a:pt x="148069" y="82981"/>
                    </a:lnTo>
                    <a:lnTo>
                      <a:pt x="141808" y="82981"/>
                    </a:lnTo>
                    <a:lnTo>
                      <a:pt x="141808" y="89446"/>
                    </a:lnTo>
                    <a:lnTo>
                      <a:pt x="145262" y="89446"/>
                    </a:lnTo>
                    <a:lnTo>
                      <a:pt x="151752" y="88226"/>
                    </a:lnTo>
                    <a:lnTo>
                      <a:pt x="156908" y="83947"/>
                    </a:lnTo>
                    <a:lnTo>
                      <a:pt x="160299" y="75628"/>
                    </a:lnTo>
                    <a:lnTo>
                      <a:pt x="161518" y="62331"/>
                    </a:lnTo>
                    <a:lnTo>
                      <a:pt x="161518" y="44602"/>
                    </a:lnTo>
                    <a:lnTo>
                      <a:pt x="179666" y="44602"/>
                    </a:lnTo>
                    <a:lnTo>
                      <a:pt x="179666" y="89446"/>
                    </a:lnTo>
                    <a:lnTo>
                      <a:pt x="187172" y="89446"/>
                    </a:lnTo>
                    <a:lnTo>
                      <a:pt x="187172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43"/>
            <p:cNvSpPr txBox="1"/>
            <p:nvPr/>
          </p:nvSpPr>
          <p:spPr>
            <a:xfrm>
              <a:off x="444430" y="2087709"/>
              <a:ext cx="3998730" cy="1499770"/>
            </a:xfrm>
            <a:prstGeom prst="rect">
              <a:avLst/>
            </a:prstGeom>
          </p:spPr>
          <p:txBody>
            <a:bodyPr vert="horz" wrap="square" lIns="0" tIns="4508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55"/>
                </a:spcBef>
              </a:pPr>
              <a:r>
                <a:rPr sz="1100" i="1" spc="-85" dirty="0">
                  <a:solidFill>
                    <a:srgbClr val="231F20"/>
                  </a:solidFill>
                  <a:latin typeface="Arial"/>
                  <a:cs typeface="Arial"/>
                </a:rPr>
                <a:t>Сома</a:t>
              </a:r>
              <a:r>
                <a:rPr sz="1100" i="1" spc="-190" dirty="0">
                  <a:solidFill>
                    <a:srgbClr val="231F20"/>
                  </a:solidFill>
                  <a:latin typeface="Arial"/>
                  <a:cs typeface="Arial"/>
                </a:rPr>
                <a:t>ти</a:t>
              </a:r>
              <a:r>
                <a:rPr sz="1100" i="1" spc="-140" dirty="0">
                  <a:solidFill>
                    <a:srgbClr val="231F20"/>
                  </a:solidFill>
                  <a:latin typeface="Arial"/>
                  <a:cs typeface="Arial"/>
                </a:rPr>
                <a:t>к</a:t>
              </a:r>
              <a:r>
                <a:rPr sz="1100" i="1" spc="-65" dirty="0">
                  <a:solidFill>
                    <a:srgbClr val="231F20"/>
                  </a:solidFill>
                  <a:latin typeface="Arial"/>
                  <a:cs typeface="Arial"/>
                </a:rPr>
                <a:t>а</a:t>
              </a:r>
              <a:r>
                <a:rPr sz="1100" i="1" spc="-5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00" i="1" spc="-90" dirty="0">
                  <a:solidFill>
                    <a:srgbClr val="231F20"/>
                  </a:solidFill>
                  <a:latin typeface="Arial"/>
                  <a:cs typeface="Arial"/>
                </a:rPr>
                <a:t>о</a:t>
              </a:r>
              <a:r>
                <a:rPr sz="1100" i="1" spc="-475" dirty="0">
                  <a:solidFill>
                    <a:srgbClr val="231F20"/>
                  </a:solidFill>
                  <a:latin typeface="Arial"/>
                  <a:cs typeface="Arial"/>
                </a:rPr>
                <a:t>т</a:t>
              </a:r>
              <a:r>
                <a:rPr sz="1100" i="1" spc="-5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00" i="1" spc="-70" dirty="0">
                  <a:solidFill>
                    <a:srgbClr val="231F20"/>
                  </a:solidFill>
                  <a:latin typeface="Arial"/>
                  <a:cs typeface="Arial"/>
                </a:rPr>
                <a:t>500</a:t>
              </a:r>
              <a:r>
                <a:rPr sz="1100" i="1" spc="-5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00" i="1" spc="-70" dirty="0">
                  <a:solidFill>
                    <a:srgbClr val="231F20"/>
                  </a:solidFill>
                  <a:latin typeface="Arial"/>
                  <a:cs typeface="Arial"/>
                </a:rPr>
                <a:t>000</a:t>
              </a:r>
              <a:r>
                <a:rPr sz="1100" i="1" spc="-5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00" i="1" spc="-40" dirty="0">
                  <a:solidFill>
                    <a:srgbClr val="231F20"/>
                  </a:solidFill>
                  <a:latin typeface="Arial"/>
                  <a:cs typeface="Arial"/>
                </a:rPr>
                <a:t>д</a:t>
              </a:r>
              <a:r>
                <a:rPr sz="1100" i="1" spc="-60" dirty="0">
                  <a:solidFill>
                    <a:srgbClr val="231F20"/>
                  </a:solidFill>
                  <a:latin typeface="Arial"/>
                  <a:cs typeface="Arial"/>
                </a:rPr>
                <a:t>о</a:t>
              </a:r>
              <a:r>
                <a:rPr sz="1100" i="1" spc="-5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00" i="1" spc="-70" dirty="0">
                  <a:solidFill>
                    <a:srgbClr val="231F20"/>
                  </a:solidFill>
                  <a:latin typeface="Arial"/>
                  <a:cs typeface="Arial"/>
                </a:rPr>
                <a:t>1</a:t>
              </a:r>
              <a:r>
                <a:rPr sz="1100" i="1" spc="-5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00" i="1" spc="-70" dirty="0">
                  <a:solidFill>
                    <a:srgbClr val="231F20"/>
                  </a:solidFill>
                  <a:latin typeface="Arial"/>
                  <a:cs typeface="Arial"/>
                </a:rPr>
                <a:t>000</a:t>
              </a:r>
              <a:r>
                <a:rPr sz="1100" i="1" spc="-5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00" i="1" spc="-45" dirty="0">
                  <a:solidFill>
                    <a:srgbClr val="231F20"/>
                  </a:solidFill>
                  <a:latin typeface="Arial"/>
                  <a:cs typeface="Arial"/>
                </a:rPr>
                <a:t>000/мл</a:t>
              </a:r>
              <a:endParaRPr sz="11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259"/>
                </a:spcBef>
                <a:tabLst>
                  <a:tab pos="949960" algn="l"/>
                  <a:tab pos="2049145" algn="l"/>
                  <a:tab pos="3220720" algn="l"/>
                </a:tabLst>
              </a:pPr>
              <a:r>
                <a:rPr sz="1100" b="1" spc="15" dirty="0">
                  <a:solidFill>
                    <a:srgbClr val="231F20"/>
                  </a:solidFill>
                  <a:latin typeface="Trebuchet MS"/>
                  <a:cs typeface="Trebuchet MS"/>
                </a:rPr>
                <a:t>BOVISTEM	</a:t>
              </a:r>
              <a:r>
                <a:rPr lang="ru-RU" sz="1100" b="1" spc="15" dirty="0" smtClean="0">
                  <a:solidFill>
                    <a:srgbClr val="231F20"/>
                  </a:solidFill>
                  <a:latin typeface="Trebuchet MS"/>
                  <a:cs typeface="Trebuchet MS"/>
                </a:rPr>
                <a:t>     </a:t>
              </a:r>
              <a:r>
                <a:rPr sz="1100" spc="25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1-й</a:t>
              </a:r>
              <a:r>
                <a:rPr sz="1100" spc="-15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день	</a:t>
              </a:r>
              <a:r>
                <a:rPr sz="1100" spc="-20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,</a:t>
              </a:r>
              <a:r>
                <a:rPr lang="ru-RU" sz="1100" spc="-20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            </a:t>
              </a:r>
              <a:r>
                <a:rPr sz="1100" spc="-15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2-й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день	</a:t>
              </a:r>
              <a:r>
                <a:rPr sz="1100" spc="-20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,</a:t>
              </a:r>
              <a:r>
                <a:rPr lang="ru-RU" sz="1100" spc="-20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                     </a:t>
              </a:r>
              <a:r>
                <a:rPr sz="1100" spc="-55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3-й</a:t>
              </a:r>
              <a:r>
                <a:rPr sz="1100" spc="-5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день</a:t>
              </a:r>
              <a:endParaRPr sz="1100" dirty="0">
                <a:latin typeface="Microsoft Sans Serif"/>
                <a:cs typeface="Microsoft Sans Serif"/>
              </a:endParaRPr>
            </a:p>
            <a:p>
              <a:pPr marL="12700" marR="81915">
                <a:lnSpc>
                  <a:spcPct val="100000"/>
                </a:lnSpc>
                <a:spcBef>
                  <a:spcPts val="850"/>
                </a:spcBef>
              </a:pPr>
              <a:r>
                <a:rPr sz="1100" b="1" spc="-20" dirty="0">
                  <a:solidFill>
                    <a:srgbClr val="231F20"/>
                  </a:solidFill>
                  <a:latin typeface="Trebuchet MS"/>
                  <a:cs typeface="Trebuchet MS"/>
                </a:rPr>
                <a:t>Проверка</a:t>
              </a:r>
              <a:r>
                <a:rPr sz="1100" b="1" spc="-65" dirty="0">
                  <a:solidFill>
                    <a:srgbClr val="231F20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0" dirty="0">
                  <a:solidFill>
                    <a:srgbClr val="231F20"/>
                  </a:solidFill>
                  <a:latin typeface="Trebuchet MS"/>
                  <a:cs typeface="Trebuchet MS"/>
                </a:rPr>
                <a:t>количества</a:t>
              </a:r>
              <a:r>
                <a:rPr sz="1100" b="1" spc="-65" dirty="0">
                  <a:solidFill>
                    <a:srgbClr val="231F20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5" dirty="0">
                  <a:solidFill>
                    <a:srgbClr val="231F20"/>
                  </a:solidFill>
                  <a:latin typeface="Trebuchet MS"/>
                  <a:cs typeface="Trebuchet MS"/>
                </a:rPr>
                <a:t>соматических</a:t>
              </a:r>
              <a:r>
                <a:rPr sz="1100" b="1" spc="-65" dirty="0">
                  <a:solidFill>
                    <a:srgbClr val="231F20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0" dirty="0">
                  <a:solidFill>
                    <a:srgbClr val="231F20"/>
                  </a:solidFill>
                  <a:latin typeface="Trebuchet MS"/>
                  <a:cs typeface="Trebuchet MS"/>
                </a:rPr>
                <a:t>клеток</a:t>
              </a:r>
              <a:r>
                <a:rPr sz="1100" b="1" spc="-65" dirty="0">
                  <a:solidFill>
                    <a:srgbClr val="231F20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0" dirty="0">
                  <a:solidFill>
                    <a:srgbClr val="231F20"/>
                  </a:solidFill>
                  <a:latin typeface="Trebuchet MS"/>
                  <a:cs typeface="Trebuchet MS"/>
                </a:rPr>
                <a:t>производится </a:t>
              </a:r>
              <a:r>
                <a:rPr sz="1100" b="1" spc="-315" dirty="0">
                  <a:solidFill>
                    <a:srgbClr val="231F20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0" dirty="0">
                  <a:solidFill>
                    <a:srgbClr val="231F20"/>
                  </a:solidFill>
                  <a:latin typeface="Trebuchet MS"/>
                  <a:cs typeface="Trebuchet MS"/>
                </a:rPr>
                <a:t>чер</a:t>
              </a:r>
              <a:r>
                <a:rPr sz="1100" b="1" spc="-45" dirty="0">
                  <a:solidFill>
                    <a:srgbClr val="231F20"/>
                  </a:solidFill>
                  <a:latin typeface="Trebuchet MS"/>
                  <a:cs typeface="Trebuchet MS"/>
                </a:rPr>
                <a:t>е</a:t>
              </a:r>
              <a:r>
                <a:rPr sz="1100" b="1" spc="10" dirty="0">
                  <a:solidFill>
                    <a:srgbClr val="231F20"/>
                  </a:solidFill>
                  <a:latin typeface="Trebuchet MS"/>
                  <a:cs typeface="Trebuchet MS"/>
                </a:rPr>
                <a:t>з</a:t>
              </a:r>
              <a:r>
                <a:rPr sz="1100" b="1" spc="-80" dirty="0">
                  <a:solidFill>
                    <a:srgbClr val="231F20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20" dirty="0">
                  <a:solidFill>
                    <a:srgbClr val="231F20"/>
                  </a:solidFill>
                  <a:latin typeface="Trebuchet MS"/>
                  <a:cs typeface="Trebuchet MS"/>
                </a:rPr>
                <a:t>7-10</a:t>
              </a:r>
              <a:r>
                <a:rPr sz="1100" b="1" dirty="0">
                  <a:solidFill>
                    <a:srgbClr val="231F20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155" dirty="0">
                  <a:solidFill>
                    <a:srgbClr val="231F20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0" dirty="0">
                  <a:solidFill>
                    <a:srgbClr val="231F20"/>
                  </a:solidFill>
                  <a:latin typeface="Trebuchet MS"/>
                  <a:cs typeface="Trebuchet MS"/>
                </a:rPr>
                <a:t>дней</a:t>
              </a:r>
              <a:r>
                <a:rPr sz="1100" b="1" spc="-80" dirty="0">
                  <a:solidFill>
                    <a:srgbClr val="231F20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5" dirty="0">
                  <a:solidFill>
                    <a:srgbClr val="231F20"/>
                  </a:solidFill>
                  <a:latin typeface="Trebuchet MS"/>
                  <a:cs typeface="Trebuchet MS"/>
                </a:rPr>
                <a:t>после</a:t>
              </a:r>
              <a:r>
                <a:rPr sz="1100" b="1" spc="-80" dirty="0">
                  <a:solidFill>
                    <a:srgbClr val="231F20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25" dirty="0">
                  <a:solidFill>
                    <a:srgbClr val="231F20"/>
                  </a:solidFill>
                  <a:latin typeface="Trebuchet MS"/>
                  <a:cs typeface="Trebuchet MS"/>
                </a:rPr>
                <a:t>о</a:t>
              </a:r>
              <a:r>
                <a:rPr sz="1100" b="1" spc="-50" dirty="0">
                  <a:solidFill>
                    <a:srgbClr val="231F20"/>
                  </a:solidFill>
                  <a:latin typeface="Trebuchet MS"/>
                  <a:cs typeface="Trebuchet MS"/>
                </a:rPr>
                <a:t>к</a:t>
              </a:r>
              <a:r>
                <a:rPr sz="1100" b="1" spc="-30" dirty="0">
                  <a:solidFill>
                    <a:srgbClr val="231F20"/>
                  </a:solidFill>
                  <a:latin typeface="Trebuchet MS"/>
                  <a:cs typeface="Trebuchet MS"/>
                </a:rPr>
                <a:t>о</a:t>
              </a:r>
              <a:r>
                <a:rPr sz="1100" b="1" spc="-40" dirty="0">
                  <a:solidFill>
                    <a:srgbClr val="231F20"/>
                  </a:solidFill>
                  <a:latin typeface="Trebuchet MS"/>
                  <a:cs typeface="Trebuchet MS"/>
                </a:rPr>
                <a:t>н</a:t>
              </a:r>
              <a:r>
                <a:rPr sz="1100" b="1" spc="-20" dirty="0">
                  <a:solidFill>
                    <a:srgbClr val="231F20"/>
                  </a:solidFill>
                  <a:latin typeface="Trebuchet MS"/>
                  <a:cs typeface="Trebuchet MS"/>
                </a:rPr>
                <a:t>чания</a:t>
              </a:r>
              <a:r>
                <a:rPr sz="1100" b="1" spc="-80" dirty="0">
                  <a:solidFill>
                    <a:srgbClr val="231F20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5" dirty="0">
                  <a:solidFill>
                    <a:srgbClr val="231F20"/>
                  </a:solidFill>
                  <a:latin typeface="Trebuchet MS"/>
                  <a:cs typeface="Trebuchet MS"/>
                </a:rPr>
                <a:t>л</a:t>
              </a:r>
              <a:r>
                <a:rPr sz="1100" b="1" spc="-45" dirty="0">
                  <a:solidFill>
                    <a:srgbClr val="231F20"/>
                  </a:solidFill>
                  <a:latin typeface="Trebuchet MS"/>
                  <a:cs typeface="Trebuchet MS"/>
                </a:rPr>
                <a:t>е</a:t>
              </a:r>
              <a:r>
                <a:rPr sz="1100" b="1" spc="-35" dirty="0">
                  <a:solidFill>
                    <a:srgbClr val="231F20"/>
                  </a:solidFill>
                  <a:latin typeface="Trebuchet MS"/>
                  <a:cs typeface="Trebuchet MS"/>
                </a:rPr>
                <a:t>чения.</a:t>
              </a:r>
              <a:endParaRPr sz="1100" dirty="0">
                <a:latin typeface="Trebuchet MS"/>
                <a:cs typeface="Trebuchet MS"/>
              </a:endParaRPr>
            </a:p>
            <a:p>
              <a:pPr marL="12700">
                <a:lnSpc>
                  <a:spcPct val="100000"/>
                </a:lnSpc>
                <a:spcBef>
                  <a:spcPts val="565"/>
                </a:spcBef>
              </a:pPr>
              <a:r>
                <a:rPr sz="1100" b="1" spc="-5" dirty="0">
                  <a:solidFill>
                    <a:srgbClr val="5EBB46"/>
                  </a:solidFill>
                  <a:latin typeface="Trebuchet MS"/>
                  <a:cs typeface="Trebuchet MS"/>
                </a:rPr>
                <a:t>ПРОФИЛАКТИКА</a:t>
              </a:r>
              <a:endParaRPr sz="1100" dirty="0">
                <a:latin typeface="Trebuchet MS"/>
                <a:cs typeface="Trebuchet MS"/>
              </a:endParaRPr>
            </a:p>
            <a:p>
              <a:pPr marL="12700" marR="1398270" indent="-635">
                <a:lnSpc>
                  <a:spcPct val="100000"/>
                </a:lnSpc>
                <a:spcBef>
                  <a:spcPts val="259"/>
                </a:spcBef>
                <a:tabLst>
                  <a:tab pos="1468120" algn="l"/>
                </a:tabLst>
              </a:pPr>
              <a:r>
                <a:rPr sz="1100" b="1" spc="15" dirty="0">
                  <a:solidFill>
                    <a:srgbClr val="231F20"/>
                  </a:solidFill>
                  <a:latin typeface="Trebuchet MS"/>
                  <a:cs typeface="Trebuchet MS"/>
                </a:rPr>
                <a:t>BOVISTEM	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, </a:t>
              </a:r>
              <a:r>
                <a:rPr lang="ru-RU" sz="1100" spc="-20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        </a:t>
              </a:r>
              <a:r>
                <a:rPr sz="1100" spc="-40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1 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раз </a:t>
              </a:r>
              <a:r>
                <a:rPr sz="1100" spc="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в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месяц, </a:t>
              </a:r>
              <a:r>
                <a:rPr sz="1100" spc="-28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40" dirty="0" err="1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до</a:t>
              </a:r>
              <a:r>
                <a:rPr lang="ru-RU"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5" dirty="0" err="1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постановки</a:t>
              </a:r>
              <a:r>
                <a:rPr sz="1100" spc="-25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животного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на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сухостой.</a:t>
              </a:r>
              <a:endParaRPr sz="1100" dirty="0">
                <a:latin typeface="Microsoft Sans Serif"/>
                <a:cs typeface="Microsoft Sans Serif"/>
              </a:endParaRPr>
            </a:p>
          </p:txBody>
        </p:sp>
        <p:sp>
          <p:nvSpPr>
            <p:cNvPr id="29" name="object 44"/>
            <p:cNvSpPr txBox="1"/>
            <p:nvPr/>
          </p:nvSpPr>
          <p:spPr>
            <a:xfrm>
              <a:off x="444465" y="3611245"/>
              <a:ext cx="4138295" cy="3606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35" dirty="0">
                  <a:solidFill>
                    <a:srgbClr val="231F20"/>
                  </a:solidFill>
                  <a:latin typeface="Trebuchet MS"/>
                  <a:cs typeface="Trebuchet MS"/>
                </a:rPr>
                <a:t>MASTIDERM 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Профилактическая </a:t>
              </a:r>
              <a:r>
                <a:rPr sz="1100" spc="-3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обработка 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сосков после доения. </a:t>
              </a:r>
              <a:r>
                <a:rPr sz="1100" spc="-28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Постоянно!</a:t>
              </a:r>
              <a:endParaRPr sz="1100">
                <a:latin typeface="Microsoft Sans Serif"/>
                <a:cs typeface="Microsoft Sans Serif"/>
              </a:endParaRPr>
            </a:p>
          </p:txBody>
        </p:sp>
        <p:pic>
          <p:nvPicPr>
            <p:cNvPr id="30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6295" y="4884658"/>
              <a:ext cx="203377" cy="172415"/>
            </a:xfrm>
            <a:prstGeom prst="rect">
              <a:avLst/>
            </a:prstGeom>
          </p:spPr>
        </p:pic>
        <p:grpSp>
          <p:nvGrpSpPr>
            <p:cNvPr id="31" name="object 46"/>
            <p:cNvGrpSpPr/>
            <p:nvPr/>
          </p:nvGrpSpPr>
          <p:grpSpPr>
            <a:xfrm>
              <a:off x="1975446" y="4888306"/>
              <a:ext cx="518795" cy="143510"/>
              <a:chOff x="1975446" y="4888306"/>
              <a:chExt cx="518795" cy="143510"/>
            </a:xfrm>
          </p:grpSpPr>
          <p:sp>
            <p:nvSpPr>
              <p:cNvPr id="43" name="object 47"/>
              <p:cNvSpPr/>
              <p:nvPr/>
            </p:nvSpPr>
            <p:spPr>
              <a:xfrm>
                <a:off x="2083934" y="4894688"/>
                <a:ext cx="290830" cy="128905"/>
              </a:xfrm>
              <a:custGeom>
                <a:avLst/>
                <a:gdLst/>
                <a:ahLst/>
                <a:cxnLst/>
                <a:rect l="l" t="t" r="r" b="b"/>
                <a:pathLst>
                  <a:path w="290830" h="128904">
                    <a:moveTo>
                      <a:pt x="271119" y="0"/>
                    </a:moveTo>
                    <a:lnTo>
                      <a:pt x="0" y="0"/>
                    </a:lnTo>
                    <a:lnTo>
                      <a:pt x="0" y="128485"/>
                    </a:lnTo>
                    <a:lnTo>
                      <a:pt x="271119" y="128485"/>
                    </a:lnTo>
                    <a:lnTo>
                      <a:pt x="278644" y="126961"/>
                    </a:lnTo>
                    <a:lnTo>
                      <a:pt x="284797" y="122808"/>
                    </a:lnTo>
                    <a:lnTo>
                      <a:pt x="288950" y="116655"/>
                    </a:lnTo>
                    <a:lnTo>
                      <a:pt x="290474" y="109131"/>
                    </a:lnTo>
                    <a:lnTo>
                      <a:pt x="290474" y="19354"/>
                    </a:lnTo>
                    <a:lnTo>
                      <a:pt x="288950" y="11830"/>
                    </a:lnTo>
                    <a:lnTo>
                      <a:pt x="284797" y="5676"/>
                    </a:lnTo>
                    <a:lnTo>
                      <a:pt x="278644" y="1523"/>
                    </a:lnTo>
                    <a:lnTo>
                      <a:pt x="271119" y="0"/>
                    </a:lnTo>
                    <a:close/>
                  </a:path>
                </a:pathLst>
              </a:custGeom>
              <a:solidFill>
                <a:srgbClr val="CEE6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8"/>
              <p:cNvSpPr/>
              <p:nvPr/>
            </p:nvSpPr>
            <p:spPr>
              <a:xfrm>
                <a:off x="1975446" y="4888306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25298" y="0"/>
                    </a:moveTo>
                    <a:lnTo>
                      <a:pt x="5892" y="0"/>
                    </a:lnTo>
                    <a:lnTo>
                      <a:pt x="0" y="5892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46100" y="90119"/>
                    </a:lnTo>
                    <a:lnTo>
                      <a:pt x="46100" y="53225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46088" y="45796"/>
                    </a:lnTo>
                    <a:lnTo>
                      <a:pt x="31190" y="13114"/>
                    </a:lnTo>
                    <a:lnTo>
                      <a:pt x="25298" y="0"/>
                    </a:lnTo>
                    <a:close/>
                  </a:path>
                  <a:path w="518794" h="143510">
                    <a:moveTo>
                      <a:pt x="94983" y="97574"/>
                    </a:move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300" y="141249"/>
                    </a:lnTo>
                    <a:lnTo>
                      <a:pt x="39820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close/>
                  </a:path>
                  <a:path w="518794" h="143510">
                    <a:moveTo>
                      <a:pt x="398201" y="7442"/>
                    </a:moveTo>
                    <a:lnTo>
                      <a:pt x="379882" y="7442"/>
                    </a:lnTo>
                    <a:lnTo>
                      <a:pt x="387407" y="8964"/>
                    </a:lnTo>
                    <a:lnTo>
                      <a:pt x="393560" y="13114"/>
                    </a:lnTo>
                    <a:lnTo>
                      <a:pt x="397713" y="19266"/>
                    </a:lnTo>
                    <a:lnTo>
                      <a:pt x="399237" y="26796"/>
                    </a:lnTo>
                    <a:lnTo>
                      <a:pt x="399237" y="116560"/>
                    </a:lnTo>
                    <a:lnTo>
                      <a:pt x="397713" y="124090"/>
                    </a:lnTo>
                    <a:lnTo>
                      <a:pt x="393560" y="130243"/>
                    </a:lnTo>
                    <a:lnTo>
                      <a:pt x="387407" y="134393"/>
                    </a:lnTo>
                    <a:lnTo>
                      <a:pt x="379882" y="135915"/>
                    </a:lnTo>
                    <a:lnTo>
                      <a:pt x="398207" y="135915"/>
                    </a:lnTo>
                    <a:lnTo>
                      <a:pt x="398819" y="135502"/>
                    </a:lnTo>
                    <a:lnTo>
                      <a:pt x="404569" y="126984"/>
                    </a:lnTo>
                    <a:lnTo>
                      <a:pt x="406679" y="116560"/>
                    </a:lnTo>
                    <a:lnTo>
                      <a:pt x="406679" y="96265"/>
                    </a:lnTo>
                    <a:lnTo>
                      <a:pt x="411695" y="96265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3" y="73736"/>
                    </a:lnTo>
                    <a:lnTo>
                      <a:pt x="518413" y="69621"/>
                    </a:ln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6"/>
                    </a:lnTo>
                    <a:lnTo>
                      <a:pt x="404569" y="16378"/>
                    </a:lnTo>
                    <a:lnTo>
                      <a:pt x="398819" y="7859"/>
                    </a:lnTo>
                    <a:lnTo>
                      <a:pt x="398201" y="7442"/>
                    </a:lnTo>
                    <a:close/>
                  </a:path>
                  <a:path w="518794" h="143510">
                    <a:moveTo>
                      <a:pt x="94983" y="53225"/>
                    </a:move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94983" y="90119"/>
                    </a:lnTo>
                    <a:lnTo>
                      <a:pt x="94983" y="53225"/>
                    </a:lnTo>
                    <a:close/>
                  </a:path>
                  <a:path w="518794" h="143510">
                    <a:moveTo>
                      <a:pt x="379882" y="0"/>
                    </a:moveTo>
                    <a:lnTo>
                      <a:pt x="87541" y="0"/>
                    </a:lnTo>
                    <a:lnTo>
                      <a:pt x="87541" y="45796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98201" y="7442"/>
                    </a:lnTo>
                    <a:lnTo>
                      <a:pt x="390300" y="2109"/>
                    </a:lnTo>
                    <a:lnTo>
                      <a:pt x="379882" y="0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5" name="object 49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079282" y="4910380"/>
                <a:ext cx="282219" cy="115797"/>
              </a:xfrm>
              <a:prstGeom prst="rect">
                <a:avLst/>
              </a:prstGeom>
            </p:spPr>
          </p:pic>
        </p:grpSp>
        <p:grpSp>
          <p:nvGrpSpPr>
            <p:cNvPr id="32" name="object 50"/>
            <p:cNvGrpSpPr/>
            <p:nvPr/>
          </p:nvGrpSpPr>
          <p:grpSpPr>
            <a:xfrm>
              <a:off x="3146515" y="4888306"/>
              <a:ext cx="518795" cy="143510"/>
              <a:chOff x="3146515" y="4888306"/>
              <a:chExt cx="518795" cy="143510"/>
            </a:xfrm>
          </p:grpSpPr>
          <p:sp>
            <p:nvSpPr>
              <p:cNvPr id="40" name="object 51"/>
              <p:cNvSpPr/>
              <p:nvPr/>
            </p:nvSpPr>
            <p:spPr>
              <a:xfrm>
                <a:off x="3255002" y="4894688"/>
                <a:ext cx="290830" cy="128905"/>
              </a:xfrm>
              <a:custGeom>
                <a:avLst/>
                <a:gdLst/>
                <a:ahLst/>
                <a:cxnLst/>
                <a:rect l="l" t="t" r="r" b="b"/>
                <a:pathLst>
                  <a:path w="290829" h="128904">
                    <a:moveTo>
                      <a:pt x="271119" y="0"/>
                    </a:moveTo>
                    <a:lnTo>
                      <a:pt x="0" y="0"/>
                    </a:lnTo>
                    <a:lnTo>
                      <a:pt x="0" y="128485"/>
                    </a:lnTo>
                    <a:lnTo>
                      <a:pt x="271119" y="128485"/>
                    </a:lnTo>
                    <a:lnTo>
                      <a:pt x="278644" y="126961"/>
                    </a:lnTo>
                    <a:lnTo>
                      <a:pt x="284797" y="122808"/>
                    </a:lnTo>
                    <a:lnTo>
                      <a:pt x="288950" y="116655"/>
                    </a:lnTo>
                    <a:lnTo>
                      <a:pt x="290474" y="109131"/>
                    </a:lnTo>
                    <a:lnTo>
                      <a:pt x="290474" y="19354"/>
                    </a:lnTo>
                    <a:lnTo>
                      <a:pt x="288950" y="11830"/>
                    </a:lnTo>
                    <a:lnTo>
                      <a:pt x="284797" y="5676"/>
                    </a:lnTo>
                    <a:lnTo>
                      <a:pt x="278644" y="1523"/>
                    </a:lnTo>
                    <a:lnTo>
                      <a:pt x="271119" y="0"/>
                    </a:lnTo>
                    <a:close/>
                  </a:path>
                </a:pathLst>
              </a:custGeom>
              <a:solidFill>
                <a:srgbClr val="CEE6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52"/>
              <p:cNvSpPr/>
              <p:nvPr/>
            </p:nvSpPr>
            <p:spPr>
              <a:xfrm>
                <a:off x="3146515" y="4888306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5" h="143510">
                    <a:moveTo>
                      <a:pt x="25298" y="0"/>
                    </a:moveTo>
                    <a:lnTo>
                      <a:pt x="5892" y="0"/>
                    </a:lnTo>
                    <a:lnTo>
                      <a:pt x="0" y="5892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46100" y="90119"/>
                    </a:lnTo>
                    <a:lnTo>
                      <a:pt x="46100" y="53225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46088" y="45796"/>
                    </a:lnTo>
                    <a:lnTo>
                      <a:pt x="31190" y="13114"/>
                    </a:lnTo>
                    <a:lnTo>
                      <a:pt x="25298" y="0"/>
                    </a:lnTo>
                    <a:close/>
                  </a:path>
                  <a:path w="518795" h="143510">
                    <a:moveTo>
                      <a:pt x="94983" y="97574"/>
                    </a:move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300" y="141249"/>
                    </a:lnTo>
                    <a:lnTo>
                      <a:pt x="39820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close/>
                  </a:path>
                  <a:path w="518795" h="143510">
                    <a:moveTo>
                      <a:pt x="398201" y="7442"/>
                    </a:moveTo>
                    <a:lnTo>
                      <a:pt x="379882" y="7442"/>
                    </a:lnTo>
                    <a:lnTo>
                      <a:pt x="387407" y="8964"/>
                    </a:lnTo>
                    <a:lnTo>
                      <a:pt x="393560" y="13114"/>
                    </a:lnTo>
                    <a:lnTo>
                      <a:pt x="397713" y="19266"/>
                    </a:lnTo>
                    <a:lnTo>
                      <a:pt x="399237" y="26796"/>
                    </a:lnTo>
                    <a:lnTo>
                      <a:pt x="399237" y="116560"/>
                    </a:lnTo>
                    <a:lnTo>
                      <a:pt x="397713" y="124090"/>
                    </a:lnTo>
                    <a:lnTo>
                      <a:pt x="393560" y="130243"/>
                    </a:lnTo>
                    <a:lnTo>
                      <a:pt x="387407" y="134393"/>
                    </a:lnTo>
                    <a:lnTo>
                      <a:pt x="379882" y="135915"/>
                    </a:lnTo>
                    <a:lnTo>
                      <a:pt x="398207" y="135915"/>
                    </a:lnTo>
                    <a:lnTo>
                      <a:pt x="398819" y="135502"/>
                    </a:lnTo>
                    <a:lnTo>
                      <a:pt x="404569" y="126984"/>
                    </a:lnTo>
                    <a:lnTo>
                      <a:pt x="406679" y="116560"/>
                    </a:lnTo>
                    <a:lnTo>
                      <a:pt x="406679" y="96265"/>
                    </a:lnTo>
                    <a:lnTo>
                      <a:pt x="411695" y="96265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3" y="73736"/>
                    </a:lnTo>
                    <a:lnTo>
                      <a:pt x="518413" y="69621"/>
                    </a:ln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6"/>
                    </a:lnTo>
                    <a:lnTo>
                      <a:pt x="404569" y="16378"/>
                    </a:lnTo>
                    <a:lnTo>
                      <a:pt x="398819" y="7859"/>
                    </a:lnTo>
                    <a:lnTo>
                      <a:pt x="398201" y="7442"/>
                    </a:lnTo>
                    <a:close/>
                  </a:path>
                  <a:path w="518795" h="143510">
                    <a:moveTo>
                      <a:pt x="94983" y="53225"/>
                    </a:move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94983" y="90119"/>
                    </a:lnTo>
                    <a:lnTo>
                      <a:pt x="94983" y="53225"/>
                    </a:lnTo>
                    <a:close/>
                  </a:path>
                  <a:path w="518795" h="143510">
                    <a:moveTo>
                      <a:pt x="379882" y="0"/>
                    </a:moveTo>
                    <a:lnTo>
                      <a:pt x="87541" y="0"/>
                    </a:lnTo>
                    <a:lnTo>
                      <a:pt x="87541" y="45796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98201" y="7442"/>
                    </a:lnTo>
                    <a:lnTo>
                      <a:pt x="390300" y="2109"/>
                    </a:lnTo>
                    <a:lnTo>
                      <a:pt x="379882" y="0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2" name="object 53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250361" y="4910380"/>
                <a:ext cx="282206" cy="115797"/>
              </a:xfrm>
              <a:prstGeom prst="rect">
                <a:avLst/>
              </a:prstGeom>
            </p:spPr>
          </p:pic>
        </p:grpSp>
        <p:grpSp>
          <p:nvGrpSpPr>
            <p:cNvPr id="33" name="object 54"/>
            <p:cNvGrpSpPr/>
            <p:nvPr/>
          </p:nvGrpSpPr>
          <p:grpSpPr>
            <a:xfrm>
              <a:off x="4317584" y="4888306"/>
              <a:ext cx="518795" cy="143510"/>
              <a:chOff x="4317584" y="4888306"/>
              <a:chExt cx="518795" cy="143510"/>
            </a:xfrm>
          </p:grpSpPr>
          <p:sp>
            <p:nvSpPr>
              <p:cNvPr id="37" name="object 55"/>
              <p:cNvSpPr/>
              <p:nvPr/>
            </p:nvSpPr>
            <p:spPr>
              <a:xfrm>
                <a:off x="4426071" y="4894688"/>
                <a:ext cx="290830" cy="128905"/>
              </a:xfrm>
              <a:custGeom>
                <a:avLst/>
                <a:gdLst/>
                <a:ahLst/>
                <a:cxnLst/>
                <a:rect l="l" t="t" r="r" b="b"/>
                <a:pathLst>
                  <a:path w="290829" h="128904">
                    <a:moveTo>
                      <a:pt x="271119" y="0"/>
                    </a:moveTo>
                    <a:lnTo>
                      <a:pt x="0" y="0"/>
                    </a:lnTo>
                    <a:lnTo>
                      <a:pt x="0" y="128485"/>
                    </a:lnTo>
                    <a:lnTo>
                      <a:pt x="271119" y="128485"/>
                    </a:lnTo>
                    <a:lnTo>
                      <a:pt x="278644" y="126961"/>
                    </a:lnTo>
                    <a:lnTo>
                      <a:pt x="284797" y="122808"/>
                    </a:lnTo>
                    <a:lnTo>
                      <a:pt x="288950" y="116655"/>
                    </a:lnTo>
                    <a:lnTo>
                      <a:pt x="290474" y="109131"/>
                    </a:lnTo>
                    <a:lnTo>
                      <a:pt x="290474" y="19354"/>
                    </a:lnTo>
                    <a:lnTo>
                      <a:pt x="288950" y="11830"/>
                    </a:lnTo>
                    <a:lnTo>
                      <a:pt x="284797" y="5676"/>
                    </a:lnTo>
                    <a:lnTo>
                      <a:pt x="278644" y="1523"/>
                    </a:lnTo>
                    <a:lnTo>
                      <a:pt x="271119" y="0"/>
                    </a:lnTo>
                    <a:close/>
                  </a:path>
                </a:pathLst>
              </a:custGeom>
              <a:solidFill>
                <a:srgbClr val="CEE6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56"/>
              <p:cNvSpPr/>
              <p:nvPr/>
            </p:nvSpPr>
            <p:spPr>
              <a:xfrm>
                <a:off x="4317584" y="4888306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5" h="143510">
                    <a:moveTo>
                      <a:pt x="25298" y="0"/>
                    </a:moveTo>
                    <a:lnTo>
                      <a:pt x="5892" y="0"/>
                    </a:lnTo>
                    <a:lnTo>
                      <a:pt x="0" y="5892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46100" y="90119"/>
                    </a:lnTo>
                    <a:lnTo>
                      <a:pt x="46100" y="53225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46088" y="45796"/>
                    </a:lnTo>
                    <a:lnTo>
                      <a:pt x="31190" y="13114"/>
                    </a:lnTo>
                    <a:lnTo>
                      <a:pt x="25298" y="0"/>
                    </a:lnTo>
                    <a:close/>
                  </a:path>
                  <a:path w="518795" h="143510">
                    <a:moveTo>
                      <a:pt x="94983" y="97574"/>
                    </a:move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300" y="141249"/>
                    </a:lnTo>
                    <a:lnTo>
                      <a:pt x="39820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close/>
                  </a:path>
                  <a:path w="518795" h="143510">
                    <a:moveTo>
                      <a:pt x="398201" y="7442"/>
                    </a:moveTo>
                    <a:lnTo>
                      <a:pt x="379882" y="7442"/>
                    </a:lnTo>
                    <a:lnTo>
                      <a:pt x="387407" y="8964"/>
                    </a:lnTo>
                    <a:lnTo>
                      <a:pt x="393560" y="13114"/>
                    </a:lnTo>
                    <a:lnTo>
                      <a:pt x="397713" y="19266"/>
                    </a:lnTo>
                    <a:lnTo>
                      <a:pt x="399237" y="26796"/>
                    </a:lnTo>
                    <a:lnTo>
                      <a:pt x="399237" y="116560"/>
                    </a:lnTo>
                    <a:lnTo>
                      <a:pt x="397713" y="124090"/>
                    </a:lnTo>
                    <a:lnTo>
                      <a:pt x="393560" y="130243"/>
                    </a:lnTo>
                    <a:lnTo>
                      <a:pt x="387407" y="134393"/>
                    </a:lnTo>
                    <a:lnTo>
                      <a:pt x="379882" y="135915"/>
                    </a:lnTo>
                    <a:lnTo>
                      <a:pt x="398207" y="135915"/>
                    </a:lnTo>
                    <a:lnTo>
                      <a:pt x="398819" y="135502"/>
                    </a:lnTo>
                    <a:lnTo>
                      <a:pt x="404569" y="126984"/>
                    </a:lnTo>
                    <a:lnTo>
                      <a:pt x="406679" y="116560"/>
                    </a:lnTo>
                    <a:lnTo>
                      <a:pt x="406679" y="96265"/>
                    </a:lnTo>
                    <a:lnTo>
                      <a:pt x="411695" y="96265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3" y="73736"/>
                    </a:lnTo>
                    <a:lnTo>
                      <a:pt x="518413" y="69621"/>
                    </a:ln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6"/>
                    </a:lnTo>
                    <a:lnTo>
                      <a:pt x="404569" y="16378"/>
                    </a:lnTo>
                    <a:lnTo>
                      <a:pt x="398819" y="7859"/>
                    </a:lnTo>
                    <a:lnTo>
                      <a:pt x="398201" y="7442"/>
                    </a:lnTo>
                    <a:close/>
                  </a:path>
                  <a:path w="518795" h="143510">
                    <a:moveTo>
                      <a:pt x="94983" y="53225"/>
                    </a:move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94983" y="90119"/>
                    </a:lnTo>
                    <a:lnTo>
                      <a:pt x="94983" y="53225"/>
                    </a:lnTo>
                    <a:close/>
                  </a:path>
                  <a:path w="518795" h="143510">
                    <a:moveTo>
                      <a:pt x="379882" y="0"/>
                    </a:moveTo>
                    <a:lnTo>
                      <a:pt x="87541" y="0"/>
                    </a:lnTo>
                    <a:lnTo>
                      <a:pt x="87541" y="45796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98201" y="7442"/>
                    </a:lnTo>
                    <a:lnTo>
                      <a:pt x="390300" y="2109"/>
                    </a:lnTo>
                    <a:lnTo>
                      <a:pt x="379882" y="0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9" name="object 57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421415" y="4910380"/>
                <a:ext cx="282219" cy="115797"/>
              </a:xfrm>
              <a:prstGeom prst="rect">
                <a:avLst/>
              </a:prstGeom>
            </p:spPr>
          </p:pic>
        </p:grpSp>
        <p:sp>
          <p:nvSpPr>
            <p:cNvPr id="34" name="object 58"/>
            <p:cNvSpPr txBox="1"/>
            <p:nvPr/>
          </p:nvSpPr>
          <p:spPr>
            <a:xfrm>
              <a:off x="444500" y="5142209"/>
              <a:ext cx="4314825" cy="15106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66040">
                <a:lnSpc>
                  <a:spcPct val="100000"/>
                </a:lnSpc>
                <a:spcBef>
                  <a:spcPts val="100"/>
                </a:spcBef>
              </a:pP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Рекомендовано 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промывание пораженной 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доли </a:t>
              </a:r>
              <a:r>
                <a:rPr sz="11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вымени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раствором </a:t>
              </a:r>
              <a:r>
                <a:rPr sz="1100" spc="-28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диоксидина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3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(фармоксидин)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после </a:t>
              </a:r>
              <a:r>
                <a:rPr sz="1100" spc="-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сдаивания:</a:t>
              </a:r>
              <a:endParaRPr sz="1100" dirty="0">
                <a:latin typeface="Microsoft Sans Serif"/>
                <a:cs typeface="Microsoft Sans Serif"/>
              </a:endParaRPr>
            </a:p>
            <a:p>
              <a:pPr marL="192405" indent="-180340">
                <a:lnSpc>
                  <a:spcPct val="100000"/>
                </a:lnSpc>
                <a:buClr>
                  <a:srgbClr val="5EBB46"/>
                </a:buClr>
                <a:buFont typeface="Arial"/>
                <a:buChar char="•"/>
                <a:tabLst>
                  <a:tab pos="193040" algn="l"/>
                </a:tabLst>
              </a:pPr>
              <a:r>
                <a:rPr sz="1100" spc="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в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4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дозе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10-20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4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мл,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4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2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раза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в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день,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2-3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дня.</a:t>
              </a:r>
              <a:endParaRPr sz="1100" dirty="0">
                <a:latin typeface="Microsoft Sans Serif"/>
                <a:cs typeface="Microsoft Sans Serif"/>
              </a:endParaRPr>
            </a:p>
            <a:p>
              <a:pPr marL="12700" marR="143510">
                <a:lnSpc>
                  <a:spcPct val="100000"/>
                </a:lnSpc>
                <a:spcBef>
                  <a:spcPts val="565"/>
                </a:spcBef>
              </a:pP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Антибиотикотерапия: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3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Однократное</a:t>
              </a:r>
              <a:r>
                <a:rPr sz="11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введение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пролонгированного </a:t>
              </a:r>
              <a:r>
                <a:rPr sz="1100" spc="-27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антибиотика, </a:t>
              </a:r>
              <a:r>
                <a:rPr sz="11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принятого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к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применению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в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хозяйстве.</a:t>
              </a:r>
              <a:endParaRPr sz="1100" dirty="0">
                <a:latin typeface="Microsoft Sans Serif"/>
                <a:cs typeface="Microsoft Sans Serif"/>
              </a:endParaRPr>
            </a:p>
            <a:p>
              <a:pPr marL="12700" marR="5080">
                <a:lnSpc>
                  <a:spcPct val="100000"/>
                </a:lnSpc>
                <a:spcBef>
                  <a:spcPts val="565"/>
                </a:spcBef>
              </a:pPr>
              <a:r>
                <a:rPr sz="1100" b="1" spc="35" dirty="0">
                  <a:solidFill>
                    <a:srgbClr val="231F20"/>
                  </a:solidFill>
                  <a:latin typeface="Trebuchet MS"/>
                  <a:cs typeface="Trebuchet MS"/>
                </a:rPr>
                <a:t>MASTIDERM 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втирать </a:t>
              </a:r>
              <a:r>
                <a:rPr sz="1100" spc="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в 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пораженную </a:t>
              </a:r>
              <a:r>
                <a:rPr sz="1100" spc="-4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долю </a:t>
              </a:r>
              <a:r>
                <a:rPr sz="11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вымени </a:t>
              </a:r>
              <a:r>
                <a:rPr sz="1100" spc="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и 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обрабатывать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все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соски</a:t>
              </a:r>
              <a:r>
                <a:rPr sz="11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после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сдаивания </a:t>
              </a:r>
              <a:r>
                <a:rPr sz="1100" spc="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в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течении</a:t>
              </a:r>
              <a:r>
                <a:rPr sz="11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4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5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дней, </a:t>
              </a:r>
              <a:r>
                <a:rPr sz="1100" spc="-4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затем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профилактиче- </a:t>
              </a:r>
              <a:r>
                <a:rPr sz="1100" spc="-27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ски</a:t>
              </a:r>
              <a:r>
                <a:rPr sz="1100" spc="25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обрабатывать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соски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после </a:t>
              </a:r>
              <a:r>
                <a:rPr sz="11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сдаивания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b="1" spc="-30" dirty="0">
                  <a:solidFill>
                    <a:srgbClr val="231F20"/>
                  </a:solidFill>
                  <a:latin typeface="Trebuchet MS"/>
                  <a:cs typeface="Trebuchet MS"/>
                </a:rPr>
                <a:t>постоянно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.</a:t>
              </a:r>
              <a:endParaRPr sz="1100" dirty="0">
                <a:latin typeface="Microsoft Sans Serif"/>
                <a:cs typeface="Microsoft Sans Serif"/>
              </a:endParaRPr>
            </a:p>
          </p:txBody>
        </p:sp>
        <p:sp>
          <p:nvSpPr>
            <p:cNvPr id="35" name="object 59"/>
            <p:cNvSpPr txBox="1"/>
            <p:nvPr/>
          </p:nvSpPr>
          <p:spPr>
            <a:xfrm>
              <a:off x="5109451" y="1101220"/>
              <a:ext cx="1971675" cy="458660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2405" marR="5080" indent="-180340">
                <a:lnSpc>
                  <a:spcPct val="100000"/>
                </a:lnSpc>
                <a:spcBef>
                  <a:spcPts val="100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Во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130" dirty="0">
                  <a:solidFill>
                    <a:srgbClr val="6D6E71"/>
                  </a:solidFill>
                  <a:latin typeface="Arial"/>
                  <a:cs typeface="Arial"/>
                </a:rPr>
                <a:t>танов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ление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ж</a:t>
              </a:r>
              <a:r>
                <a:rPr sz="1100" i="1" spc="-8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л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15" dirty="0">
                  <a:solidFill>
                    <a:srgbClr val="6D6E71"/>
                  </a:solidFill>
                  <a:latin typeface="Arial"/>
                  <a:cs typeface="Arial"/>
                </a:rPr>
                <a:t>зи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145" dirty="0">
                  <a:solidFill>
                    <a:srgbClr val="6D6E71"/>
                  </a:solidFill>
                  <a:latin typeface="Arial"/>
                  <a:cs typeface="Arial"/>
                </a:rPr>
                <a:t>той  </a:t>
              </a:r>
              <a:r>
                <a:rPr sz="1100" i="1" spc="-315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190" dirty="0">
                  <a:solidFill>
                    <a:srgbClr val="6D6E71"/>
                  </a:solidFill>
                  <a:latin typeface="Arial"/>
                  <a:cs typeface="Arial"/>
                </a:rPr>
                <a:t>к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ани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вымени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за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ч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475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лизиса  </a:t>
              </a:r>
              <a:r>
                <a:rPr sz="1100" i="1" spc="-85" dirty="0">
                  <a:solidFill>
                    <a:srgbClr val="6D6E71"/>
                  </a:solidFill>
                  <a:latin typeface="Arial"/>
                  <a:cs typeface="Arial"/>
                </a:rPr>
                <a:t>соединительно-тканных 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обр</a:t>
              </a:r>
              <a:r>
                <a:rPr sz="1100" i="1" spc="-70" dirty="0">
                  <a:solidFill>
                    <a:srgbClr val="6D6E71"/>
                  </a:solidFill>
                  <a:latin typeface="Arial"/>
                  <a:cs typeface="Arial"/>
                </a:rPr>
                <a:t>а</a:t>
              </a:r>
              <a:r>
                <a:rPr sz="1100" i="1" spc="5" dirty="0">
                  <a:solidFill>
                    <a:srgbClr val="6D6E71"/>
                  </a:solidFill>
                  <a:latin typeface="Arial"/>
                  <a:cs typeface="Arial"/>
                </a:rPr>
                <a:t>з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ований,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заме</a:t>
              </a:r>
              <a:r>
                <a:rPr sz="1100" i="1" spc="-90" dirty="0">
                  <a:solidFill>
                    <a:srgbClr val="6D6E71"/>
                  </a:solidFill>
                  <a:latin typeface="Arial"/>
                  <a:cs typeface="Arial"/>
                </a:rPr>
                <a:t>щ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ения</a:t>
              </a:r>
              <a:endParaRPr sz="1100" dirty="0">
                <a:latin typeface="Arial"/>
                <a:cs typeface="Arial"/>
              </a:endParaRPr>
            </a:p>
            <a:p>
              <a:pPr marL="192405" marR="77470">
                <a:lnSpc>
                  <a:spcPct val="100000"/>
                </a:lnSpc>
              </a:pP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их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нормальной 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ж</a:t>
              </a:r>
              <a:r>
                <a:rPr sz="1100" i="1" spc="-8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л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15" dirty="0">
                  <a:solidFill>
                    <a:srgbClr val="6D6E71"/>
                  </a:solidFill>
                  <a:latin typeface="Arial"/>
                  <a:cs typeface="Arial"/>
                </a:rPr>
                <a:t>зи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145" dirty="0">
                  <a:solidFill>
                    <a:srgbClr val="6D6E71"/>
                  </a:solidFill>
                  <a:latin typeface="Arial"/>
                  <a:cs typeface="Arial"/>
                </a:rPr>
                <a:t>той  </a:t>
              </a:r>
              <a:r>
                <a:rPr sz="1100" i="1" spc="-315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190" dirty="0">
                  <a:solidFill>
                    <a:srgbClr val="6D6E71"/>
                  </a:solidFill>
                  <a:latin typeface="Arial"/>
                  <a:cs typeface="Arial"/>
                </a:rPr>
                <a:t>к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анью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вымени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1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сл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д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105" dirty="0">
                  <a:solidFill>
                    <a:srgbClr val="6D6E71"/>
                  </a:solidFill>
                  <a:latin typeface="Arial"/>
                  <a:cs typeface="Arial"/>
                </a:rPr>
                <a:t>твии  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активации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региональных  с</a:t>
              </a:r>
              <a:r>
                <a:rPr sz="1100" i="1" spc="-300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20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ловых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кл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185" dirty="0">
                  <a:solidFill>
                    <a:srgbClr val="6D6E71"/>
                  </a:solidFill>
                  <a:latin typeface="Arial"/>
                  <a:cs typeface="Arial"/>
                </a:rPr>
                <a:t>ток</a:t>
              </a:r>
              <a:endParaRPr sz="1100" dirty="0">
                <a:latin typeface="Arial"/>
                <a:cs typeface="Arial"/>
              </a:endParaRPr>
            </a:p>
            <a:p>
              <a:pPr marL="192405" marR="219075" indent="-180340">
                <a:lnSpc>
                  <a:spcPct val="100000"/>
                </a:lnSpc>
                <a:spcBef>
                  <a:spcPts val="844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140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2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8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л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чение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90" dirty="0">
                  <a:solidFill>
                    <a:srgbClr val="6D6E71"/>
                  </a:solidFill>
                  <a:latin typeface="Arial"/>
                  <a:cs typeface="Arial"/>
                </a:rPr>
                <a:t>фил</a:t>
              </a:r>
              <a:r>
                <a:rPr sz="1100" i="1" spc="-140" dirty="0">
                  <a:solidFill>
                    <a:srgbClr val="6D6E71"/>
                  </a:solidFill>
                  <a:latin typeface="Arial"/>
                  <a:cs typeface="Arial"/>
                </a:rPr>
                <a:t>ь</a:t>
              </a:r>
              <a:r>
                <a:rPr sz="1100" i="1" spc="-95" dirty="0">
                  <a:solidFill>
                    <a:srgbClr val="6D6E71"/>
                  </a:solidFill>
                  <a:latin typeface="Arial"/>
                  <a:cs typeface="Arial"/>
                </a:rPr>
                <a:t>трации  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крови,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пр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75" dirty="0">
                  <a:solidFill>
                    <a:srgbClr val="6D6E71"/>
                  </a:solidFill>
                  <a:latin typeface="Arial"/>
                  <a:cs typeface="Arial"/>
                </a:rPr>
                <a:t>хо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дя</a:t>
              </a:r>
              <a:r>
                <a:rPr sz="1100" i="1" spc="-85" dirty="0">
                  <a:solidFill>
                    <a:srgbClr val="6D6E71"/>
                  </a:solidFill>
                  <a:latin typeface="Arial"/>
                  <a:cs typeface="Arial"/>
                </a:rPr>
                <a:t>щ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ей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чер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10" dirty="0">
                  <a:solidFill>
                    <a:srgbClr val="6D6E71"/>
                  </a:solidFill>
                  <a:latin typeface="Arial"/>
                  <a:cs typeface="Arial"/>
                </a:rPr>
                <a:t>з  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ж</a:t>
              </a:r>
              <a:r>
                <a:rPr sz="1100" i="1" spc="-8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л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15" dirty="0">
                  <a:solidFill>
                    <a:srgbClr val="6D6E71"/>
                  </a:solidFill>
                  <a:latin typeface="Arial"/>
                  <a:cs typeface="Arial"/>
                </a:rPr>
                <a:t>зи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455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75" dirty="0">
                  <a:solidFill>
                    <a:srgbClr val="6D6E71"/>
                  </a:solidFill>
                  <a:latin typeface="Arial"/>
                  <a:cs typeface="Arial"/>
                </a:rPr>
                <a:t>ую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315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190" dirty="0">
                  <a:solidFill>
                    <a:srgbClr val="6D6E71"/>
                  </a:solidFill>
                  <a:latin typeface="Arial"/>
                  <a:cs typeface="Arial"/>
                </a:rPr>
                <a:t>к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ань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за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ч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265" dirty="0">
                  <a:solidFill>
                    <a:srgbClr val="6D6E71"/>
                  </a:solidFill>
                  <a:latin typeface="Arial"/>
                  <a:cs typeface="Arial"/>
                </a:rPr>
                <a:t>т  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силения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ангиоген</a:t>
              </a:r>
              <a:r>
                <a:rPr sz="1100" i="1" spc="-70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за</a:t>
              </a:r>
              <a:endParaRPr sz="1100" dirty="0">
                <a:latin typeface="Arial"/>
                <a:cs typeface="Arial"/>
              </a:endParaRPr>
            </a:p>
            <a:p>
              <a:pPr marL="192405" marR="182245" indent="-180340">
                <a:lnSpc>
                  <a:spcPct val="100000"/>
                </a:lnSpc>
                <a:spcBef>
                  <a:spcPts val="844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Бы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160" dirty="0">
                  <a:solidFill>
                    <a:srgbClr val="6D6E71"/>
                  </a:solidFill>
                  <a:latin typeface="Arial"/>
                  <a:cs typeface="Arial"/>
                </a:rPr>
                <a:t>трое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сни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ж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ение  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к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л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че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185" dirty="0">
                  <a:solidFill>
                    <a:srgbClr val="6D6E71"/>
                  </a:solidFill>
                  <a:latin typeface="Arial"/>
                  <a:cs typeface="Arial"/>
                </a:rPr>
                <a:t>тва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70" dirty="0">
                  <a:solidFill>
                    <a:srgbClr val="6D6E71"/>
                  </a:solidFill>
                  <a:latin typeface="Arial"/>
                  <a:cs typeface="Arial"/>
                </a:rPr>
                <a:t>ома</a:t>
              </a:r>
              <a:r>
                <a:rPr sz="1100" i="1" spc="-295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210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ческих  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кл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185" dirty="0">
                  <a:solidFill>
                    <a:srgbClr val="6D6E71"/>
                  </a:solidFill>
                  <a:latin typeface="Arial"/>
                  <a:cs typeface="Arial"/>
                </a:rPr>
                <a:t>ток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б</a:t>
              </a:r>
              <a:r>
                <a:rPr sz="1100" i="1" spc="-7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15" dirty="0">
                  <a:solidFill>
                    <a:srgbClr val="6D6E71"/>
                  </a:solidFill>
                  <a:latin typeface="Arial"/>
                  <a:cs typeface="Arial"/>
                </a:rPr>
                <a:t>з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исп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л</a:t>
              </a:r>
              <a:r>
                <a:rPr sz="1100" i="1" spc="-70" dirty="0">
                  <a:solidFill>
                    <a:srgbClr val="6D6E71"/>
                  </a:solidFill>
                  <a:latin typeface="Arial"/>
                  <a:cs typeface="Arial"/>
                </a:rPr>
                <a:t>ь</a:t>
              </a:r>
              <a:r>
                <a:rPr sz="1100" i="1" spc="5" dirty="0">
                  <a:solidFill>
                    <a:srgbClr val="6D6E71"/>
                  </a:solidFill>
                  <a:latin typeface="Arial"/>
                  <a:cs typeface="Arial"/>
                </a:rPr>
                <a:t>з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ования  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н</a:t>
              </a:r>
              <a:r>
                <a:rPr sz="1100" i="1" spc="-130" dirty="0">
                  <a:solidFill>
                    <a:srgbClr val="6D6E71"/>
                  </a:solidFill>
                  <a:latin typeface="Arial"/>
                  <a:cs typeface="Arial"/>
                </a:rPr>
                <a:t>тиби</a:t>
              </a:r>
              <a:r>
                <a:rPr sz="1100" i="1" spc="-145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190" dirty="0">
                  <a:solidFill>
                    <a:srgbClr val="6D6E71"/>
                  </a:solidFill>
                  <a:latin typeface="Arial"/>
                  <a:cs typeface="Arial"/>
                </a:rPr>
                <a:t>ти</a:t>
              </a:r>
              <a:r>
                <a:rPr sz="1100" i="1" spc="-155" dirty="0">
                  <a:solidFill>
                    <a:srgbClr val="6D6E71"/>
                  </a:solidFill>
                  <a:latin typeface="Arial"/>
                  <a:cs typeface="Arial"/>
                </a:rPr>
                <a:t>к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ов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0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д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р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угих  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ингиби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рующих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100" dirty="0">
                  <a:solidFill>
                    <a:srgbClr val="6D6E71"/>
                  </a:solidFill>
                  <a:latin typeface="Arial"/>
                  <a:cs typeface="Arial"/>
                </a:rPr>
                <a:t>щ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245" dirty="0">
                  <a:solidFill>
                    <a:srgbClr val="6D6E71"/>
                  </a:solidFill>
                  <a:latin typeface="Arial"/>
                  <a:cs typeface="Arial"/>
                </a:rPr>
                <a:t>тв</a:t>
              </a:r>
              <a:endParaRPr sz="1100" dirty="0">
                <a:latin typeface="Arial"/>
                <a:cs typeface="Arial"/>
              </a:endParaRPr>
            </a:p>
            <a:p>
              <a:pPr marL="192405" marR="208279" indent="-180340" algn="just">
                <a:lnSpc>
                  <a:spcPct val="100000"/>
                </a:lnSpc>
                <a:spcBef>
                  <a:spcPts val="850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Сни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ж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ение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э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к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оном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ческих 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п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160" dirty="0">
                  <a:solidFill>
                    <a:srgbClr val="6D6E71"/>
                  </a:solidFill>
                  <a:latin typeface="Arial"/>
                  <a:cs typeface="Arial"/>
                </a:rPr>
                <a:t>терь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за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ч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475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9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220" dirty="0">
                  <a:solidFill>
                    <a:srgbClr val="6D6E71"/>
                  </a:solidFill>
                  <a:latin typeface="Arial"/>
                  <a:cs typeface="Arial"/>
                </a:rPr>
                <a:t>тс</a:t>
              </a:r>
              <a:r>
                <a:rPr sz="1100" i="1" spc="-140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320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204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114" dirty="0">
                  <a:solidFill>
                    <a:srgbClr val="6D6E71"/>
                  </a:solidFill>
                  <a:latin typeface="Arial"/>
                  <a:cs typeface="Arial"/>
                </a:rPr>
                <a:t>твия  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выбра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к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овки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75" dirty="0">
                  <a:solidFill>
                    <a:srgbClr val="6D6E71"/>
                  </a:solidFill>
                  <a:latin typeface="Arial"/>
                  <a:cs typeface="Arial"/>
                </a:rPr>
                <a:t>м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лок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а</a:t>
              </a:r>
              <a:endParaRPr sz="1100" dirty="0">
                <a:latin typeface="Arial"/>
                <a:cs typeface="Arial"/>
              </a:endParaRPr>
            </a:p>
            <a:p>
              <a:pPr marL="192405" marR="176530" indent="-180340" algn="just">
                <a:lnSpc>
                  <a:spcPct val="100000"/>
                </a:lnSpc>
                <a:spcBef>
                  <a:spcPts val="844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140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2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8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л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чение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75" dirty="0">
                  <a:solidFill>
                    <a:srgbClr val="6D6E71"/>
                  </a:solidFill>
                  <a:latin typeface="Arial"/>
                  <a:cs typeface="Arial"/>
                </a:rPr>
                <a:t>м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ло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к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9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495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д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а</a:t>
              </a:r>
              <a:r>
                <a:rPr sz="1100" i="1" spc="-10" dirty="0">
                  <a:solidFill>
                    <a:srgbClr val="6D6E71"/>
                  </a:solidFill>
                  <a:latin typeface="Arial"/>
                  <a:cs typeface="Arial"/>
                </a:rPr>
                <a:t>чи  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не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менее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чем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на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85" dirty="0">
                  <a:solidFill>
                    <a:srgbClr val="6D6E71"/>
                  </a:solidFill>
                  <a:latin typeface="Arial"/>
                  <a:cs typeface="Arial"/>
                </a:rPr>
                <a:t>5%</a:t>
              </a:r>
              <a:endParaRPr sz="1100" dirty="0">
                <a:latin typeface="Arial"/>
                <a:cs typeface="Arial"/>
              </a:endParaRPr>
            </a:p>
            <a:p>
              <a:pPr marL="192405" marR="413384" indent="-180340">
                <a:lnSpc>
                  <a:spcPct val="100000"/>
                </a:lnSpc>
                <a:spcBef>
                  <a:spcPts val="850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19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220" dirty="0">
                  <a:solidFill>
                    <a:srgbClr val="6D6E71"/>
                  </a:solidFill>
                  <a:latin typeface="Arial"/>
                  <a:cs typeface="Arial"/>
                </a:rPr>
                <a:t>тс</a:t>
              </a:r>
              <a:r>
                <a:rPr sz="1100" i="1" spc="-140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320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204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140" dirty="0">
                  <a:solidFill>
                    <a:srgbClr val="6D6E71"/>
                  </a:solidFill>
                  <a:latin typeface="Arial"/>
                  <a:cs typeface="Arial"/>
                </a:rPr>
                <a:t>твие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рец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15" dirty="0">
                  <a:solidFill>
                    <a:srgbClr val="6D6E71"/>
                  </a:solidFill>
                  <a:latin typeface="Arial"/>
                  <a:cs typeface="Arial"/>
                </a:rPr>
                <a:t>ди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ов  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заболеваний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36" name="object 63"/>
            <p:cNvSpPr txBox="1"/>
            <p:nvPr/>
          </p:nvSpPr>
          <p:spPr>
            <a:xfrm>
              <a:off x="444465" y="4206623"/>
              <a:ext cx="3851275" cy="8534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25780" marR="187960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5" dirty="0">
                  <a:solidFill>
                    <a:srgbClr val="FFFFFF"/>
                  </a:solidFill>
                  <a:latin typeface="Trebuchet MS"/>
                  <a:cs typeface="Trebuchet MS"/>
                </a:rPr>
                <a:t>КЛИНИЧЕСКИЕ </a:t>
              </a:r>
              <a:r>
                <a:rPr sz="1100" b="1" spc="-15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100" b="1" spc="20" dirty="0">
                  <a:solidFill>
                    <a:srgbClr val="FFFFFF"/>
                  </a:solidFill>
                  <a:latin typeface="Trebuchet MS"/>
                  <a:cs typeface="Trebuchet MS"/>
                </a:rPr>
                <a:t>М</a:t>
              </a:r>
              <a:r>
                <a:rPr sz="1100" b="1" dirty="0">
                  <a:solidFill>
                    <a:srgbClr val="FFFFFF"/>
                  </a:solidFill>
                  <a:latin typeface="Trebuchet MS"/>
                  <a:cs typeface="Trebuchet MS"/>
                </a:rPr>
                <a:t>А</a:t>
              </a:r>
              <a:r>
                <a:rPr sz="1100" b="1" spc="-10" dirty="0">
                  <a:solidFill>
                    <a:srgbClr val="FFFFFF"/>
                  </a:solidFill>
                  <a:latin typeface="Trebuchet MS"/>
                  <a:cs typeface="Trebuchet MS"/>
                </a:rPr>
                <a:t>С</a:t>
              </a:r>
              <a:r>
                <a:rPr sz="1100" b="1" spc="-30" dirty="0">
                  <a:solidFill>
                    <a:srgbClr val="FFFFFF"/>
                  </a:solidFill>
                  <a:latin typeface="Trebuchet MS"/>
                  <a:cs typeface="Trebuchet MS"/>
                </a:rPr>
                <a:t>ТИТЫ</a:t>
              </a:r>
              <a:r>
                <a:rPr sz="1100" b="1" spc="-8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20" dirty="0">
                  <a:solidFill>
                    <a:srgbClr val="FFFFFF"/>
                  </a:solidFill>
                  <a:latin typeface="Trebuchet MS"/>
                  <a:cs typeface="Trebuchet MS"/>
                </a:rPr>
                <a:t>(</a:t>
              </a:r>
              <a:r>
                <a:rPr sz="1100" b="1" spc="-40" dirty="0">
                  <a:solidFill>
                    <a:srgbClr val="FFFFFF"/>
                  </a:solidFill>
                  <a:latin typeface="Trebuchet MS"/>
                  <a:cs typeface="Trebuchet MS"/>
                </a:rPr>
                <a:t>к</a:t>
              </a:r>
              <a:r>
                <a:rPr sz="1100" b="1" spc="-20" dirty="0">
                  <a:solidFill>
                    <a:srgbClr val="FFFFFF"/>
                  </a:solidFill>
                  <a:latin typeface="Trebuchet MS"/>
                  <a:cs typeface="Trebuchet MS"/>
                </a:rPr>
                <a:t>а</a:t>
              </a:r>
              <a:r>
                <a:rPr sz="1100" b="1" spc="-45" dirty="0">
                  <a:solidFill>
                    <a:srgbClr val="FFFFFF"/>
                  </a:solidFill>
                  <a:latin typeface="Trebuchet MS"/>
                  <a:cs typeface="Trebuchet MS"/>
                </a:rPr>
                <a:t>т</a:t>
              </a:r>
              <a:r>
                <a:rPr sz="1100" b="1" spc="-20" dirty="0">
                  <a:solidFill>
                    <a:srgbClr val="FFFFFF"/>
                  </a:solidFill>
                  <a:latin typeface="Trebuchet MS"/>
                  <a:cs typeface="Trebuchet MS"/>
                </a:rPr>
                <a:t>аральный,  катарально-гнойный,</a:t>
              </a:r>
              <a:r>
                <a:rPr sz="1100" b="1" spc="-8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0" dirty="0">
                  <a:solidFill>
                    <a:srgbClr val="FFFFFF"/>
                  </a:solidFill>
                  <a:latin typeface="Trebuchet MS"/>
                  <a:cs typeface="Trebuchet MS"/>
                </a:rPr>
                <a:t>гнойный,</a:t>
              </a:r>
              <a:r>
                <a:rPr sz="1100" b="1" spc="-7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25" dirty="0">
                  <a:solidFill>
                    <a:srgbClr val="FFFFFF"/>
                  </a:solidFill>
                  <a:latin typeface="Trebuchet MS"/>
                  <a:cs typeface="Trebuchet MS"/>
                </a:rPr>
                <a:t>серозный</a:t>
              </a:r>
              <a:r>
                <a:rPr sz="1100" b="1" spc="-7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15" dirty="0">
                  <a:solidFill>
                    <a:srgbClr val="FFFFFF"/>
                  </a:solidFill>
                  <a:latin typeface="Trebuchet MS"/>
                  <a:cs typeface="Trebuchet MS"/>
                </a:rPr>
                <a:t>и</a:t>
              </a:r>
              <a:r>
                <a:rPr sz="1100" b="1" spc="-75" dirty="0">
                  <a:solidFill>
                    <a:srgbClr val="FFFFFF"/>
                  </a:solidFill>
                  <a:latin typeface="Trebuchet MS"/>
                  <a:cs typeface="Trebuchet MS"/>
                </a:rPr>
                <a:t> т.д.)</a:t>
              </a:r>
              <a:endParaRPr sz="1100" dirty="0">
                <a:latin typeface="Trebuchet MS"/>
                <a:cs typeface="Trebuchet MS"/>
              </a:endParaRPr>
            </a:p>
            <a:p>
              <a:pPr marL="12700">
                <a:lnSpc>
                  <a:spcPct val="100000"/>
                </a:lnSpc>
                <a:spcBef>
                  <a:spcPts val="975"/>
                </a:spcBef>
              </a:pPr>
              <a:r>
                <a:rPr sz="1100" b="1" spc="10" dirty="0">
                  <a:solidFill>
                    <a:srgbClr val="5EBB46"/>
                  </a:solidFill>
                  <a:latin typeface="Trebuchet MS"/>
                  <a:cs typeface="Trebuchet MS"/>
                </a:rPr>
                <a:t>ЛЕЧЕНИЕ</a:t>
              </a:r>
              <a:endParaRPr sz="1100" dirty="0">
                <a:latin typeface="Trebuchet MS"/>
                <a:cs typeface="Trebuchet MS"/>
              </a:endParaRPr>
            </a:p>
            <a:p>
              <a:pPr marL="12700">
                <a:lnSpc>
                  <a:spcPct val="100000"/>
                </a:lnSpc>
                <a:spcBef>
                  <a:spcPts val="260"/>
                </a:spcBef>
                <a:tabLst>
                  <a:tab pos="949325" algn="l"/>
                  <a:tab pos="2049145" algn="l"/>
                  <a:tab pos="3220085" algn="l"/>
                </a:tabLst>
              </a:pPr>
              <a:r>
                <a:rPr sz="1100" b="1" spc="15" dirty="0">
                  <a:solidFill>
                    <a:srgbClr val="231F20"/>
                  </a:solidFill>
                  <a:latin typeface="Trebuchet MS"/>
                  <a:cs typeface="Trebuchet MS"/>
                </a:rPr>
                <a:t>BOVISTEM	</a:t>
              </a:r>
              <a:r>
                <a:rPr lang="ru-RU" sz="1100" b="1" spc="15" dirty="0" smtClean="0">
                  <a:solidFill>
                    <a:srgbClr val="231F20"/>
                  </a:solidFill>
                  <a:latin typeface="Trebuchet MS"/>
                  <a:cs typeface="Trebuchet MS"/>
                </a:rPr>
                <a:t>      </a:t>
              </a:r>
              <a:r>
                <a:rPr sz="1100" spc="25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1-й</a:t>
              </a:r>
              <a:r>
                <a:rPr sz="1100" spc="-15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день	</a:t>
              </a:r>
              <a:r>
                <a:rPr lang="ru-RU" sz="1100" spc="-20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             </a:t>
              </a:r>
              <a:r>
                <a:rPr sz="1100" spc="-15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lang="ru-RU" sz="1100" spc="-15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 </a:t>
              </a:r>
              <a:r>
                <a:rPr sz="1100" spc="25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2-й</a:t>
              </a:r>
              <a:r>
                <a:rPr sz="1100" spc="-15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день	</a:t>
              </a:r>
              <a:r>
                <a:rPr lang="ru-RU" sz="1100" spc="-55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                          </a:t>
              </a:r>
              <a:r>
                <a:rPr sz="1100" spc="25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3-й</a:t>
              </a:r>
              <a:r>
                <a:rPr sz="1100" spc="-50" dirty="0" smtClean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день</a:t>
              </a:r>
              <a:endParaRPr sz="1100" dirty="0">
                <a:latin typeface="Microsoft Sans Serif"/>
                <a:cs typeface="Microsoft Sans Serif"/>
              </a:endParaRPr>
            </a:p>
          </p:txBody>
        </p:sp>
      </p:grpSp>
      <p:grpSp>
        <p:nvGrpSpPr>
          <p:cNvPr id="68" name="object 4"/>
          <p:cNvGrpSpPr/>
          <p:nvPr/>
        </p:nvGrpSpPr>
        <p:grpSpPr>
          <a:xfrm>
            <a:off x="2364054" y="3729401"/>
            <a:ext cx="5616624" cy="576064"/>
            <a:chOff x="0" y="965706"/>
            <a:chExt cx="4920615" cy="502284"/>
          </a:xfrm>
        </p:grpSpPr>
        <p:sp>
          <p:nvSpPr>
            <p:cNvPr id="69" name="object 5"/>
            <p:cNvSpPr/>
            <p:nvPr/>
          </p:nvSpPr>
          <p:spPr>
            <a:xfrm>
              <a:off x="0" y="965706"/>
              <a:ext cx="4920615" cy="502284"/>
            </a:xfrm>
            <a:custGeom>
              <a:avLst/>
              <a:gdLst/>
              <a:ahLst/>
              <a:cxnLst/>
              <a:rect l="l" t="t" r="r" b="b"/>
              <a:pathLst>
                <a:path w="4920615" h="502284">
                  <a:moveTo>
                    <a:pt x="4919992" y="0"/>
                  </a:moveTo>
                  <a:lnTo>
                    <a:pt x="0" y="0"/>
                  </a:lnTo>
                  <a:lnTo>
                    <a:pt x="0" y="501904"/>
                  </a:lnTo>
                  <a:lnTo>
                    <a:pt x="4847996" y="501904"/>
                  </a:lnTo>
                  <a:lnTo>
                    <a:pt x="4919992" y="0"/>
                  </a:lnTo>
                  <a:close/>
                </a:path>
              </a:pathLst>
            </a:custGeom>
            <a:solidFill>
              <a:srgbClr val="5EB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"/>
            <p:cNvSpPr/>
            <p:nvPr/>
          </p:nvSpPr>
          <p:spPr>
            <a:xfrm>
              <a:off x="492692" y="1087690"/>
              <a:ext cx="393700" cy="259079"/>
            </a:xfrm>
            <a:custGeom>
              <a:avLst/>
              <a:gdLst/>
              <a:ahLst/>
              <a:cxnLst/>
              <a:rect l="l" t="t" r="r" b="b"/>
              <a:pathLst>
                <a:path w="393700" h="259080">
                  <a:moveTo>
                    <a:pt x="379768" y="181610"/>
                  </a:moveTo>
                  <a:lnTo>
                    <a:pt x="353720" y="181610"/>
                  </a:lnTo>
                  <a:lnTo>
                    <a:pt x="355041" y="184149"/>
                  </a:lnTo>
                  <a:lnTo>
                    <a:pt x="355498" y="185419"/>
                  </a:lnTo>
                  <a:lnTo>
                    <a:pt x="359321" y="191769"/>
                  </a:lnTo>
                  <a:lnTo>
                    <a:pt x="360159" y="196849"/>
                  </a:lnTo>
                  <a:lnTo>
                    <a:pt x="361010" y="207009"/>
                  </a:lnTo>
                  <a:lnTo>
                    <a:pt x="361035" y="215900"/>
                  </a:lnTo>
                  <a:lnTo>
                    <a:pt x="360918" y="219709"/>
                  </a:lnTo>
                  <a:lnTo>
                    <a:pt x="360718" y="223519"/>
                  </a:lnTo>
                  <a:lnTo>
                    <a:pt x="360095" y="232409"/>
                  </a:lnTo>
                  <a:lnTo>
                    <a:pt x="359575" y="234950"/>
                  </a:lnTo>
                  <a:lnTo>
                    <a:pt x="358609" y="241300"/>
                  </a:lnTo>
                  <a:lnTo>
                    <a:pt x="358292" y="245109"/>
                  </a:lnTo>
                  <a:lnTo>
                    <a:pt x="354330" y="250190"/>
                  </a:lnTo>
                  <a:lnTo>
                    <a:pt x="352132" y="254000"/>
                  </a:lnTo>
                  <a:lnTo>
                    <a:pt x="348373" y="256540"/>
                  </a:lnTo>
                  <a:lnTo>
                    <a:pt x="347776" y="257809"/>
                  </a:lnTo>
                  <a:lnTo>
                    <a:pt x="346887" y="259079"/>
                  </a:lnTo>
                  <a:lnTo>
                    <a:pt x="367766" y="259079"/>
                  </a:lnTo>
                  <a:lnTo>
                    <a:pt x="371043" y="255269"/>
                  </a:lnTo>
                  <a:lnTo>
                    <a:pt x="372503" y="252729"/>
                  </a:lnTo>
                  <a:lnTo>
                    <a:pt x="371043" y="247650"/>
                  </a:lnTo>
                  <a:lnTo>
                    <a:pt x="370979" y="245109"/>
                  </a:lnTo>
                  <a:lnTo>
                    <a:pt x="371195" y="243840"/>
                  </a:lnTo>
                  <a:lnTo>
                    <a:pt x="371957" y="242569"/>
                  </a:lnTo>
                  <a:lnTo>
                    <a:pt x="377266" y="242569"/>
                  </a:lnTo>
                  <a:lnTo>
                    <a:pt x="376961" y="241300"/>
                  </a:lnTo>
                  <a:lnTo>
                    <a:pt x="376516" y="238759"/>
                  </a:lnTo>
                  <a:lnTo>
                    <a:pt x="375881" y="237490"/>
                  </a:lnTo>
                  <a:lnTo>
                    <a:pt x="375983" y="229869"/>
                  </a:lnTo>
                  <a:lnTo>
                    <a:pt x="376605" y="215900"/>
                  </a:lnTo>
                  <a:lnTo>
                    <a:pt x="376897" y="214629"/>
                  </a:lnTo>
                  <a:lnTo>
                    <a:pt x="377621" y="208279"/>
                  </a:lnTo>
                  <a:lnTo>
                    <a:pt x="377952" y="204469"/>
                  </a:lnTo>
                  <a:lnTo>
                    <a:pt x="378035" y="200660"/>
                  </a:lnTo>
                  <a:lnTo>
                    <a:pt x="378701" y="190499"/>
                  </a:lnTo>
                  <a:lnTo>
                    <a:pt x="379310" y="184149"/>
                  </a:lnTo>
                  <a:lnTo>
                    <a:pt x="379768" y="181610"/>
                  </a:lnTo>
                  <a:close/>
                </a:path>
                <a:path w="393700" h="259080">
                  <a:moveTo>
                    <a:pt x="177994" y="186690"/>
                  </a:moveTo>
                  <a:lnTo>
                    <a:pt x="155092" y="186690"/>
                  </a:lnTo>
                  <a:lnTo>
                    <a:pt x="156032" y="187960"/>
                  </a:lnTo>
                  <a:lnTo>
                    <a:pt x="158026" y="194310"/>
                  </a:lnTo>
                  <a:lnTo>
                    <a:pt x="159715" y="199390"/>
                  </a:lnTo>
                  <a:lnTo>
                    <a:pt x="162852" y="210819"/>
                  </a:lnTo>
                  <a:lnTo>
                    <a:pt x="164299" y="215900"/>
                  </a:lnTo>
                  <a:lnTo>
                    <a:pt x="165633" y="228600"/>
                  </a:lnTo>
                  <a:lnTo>
                    <a:pt x="165366" y="233679"/>
                  </a:lnTo>
                  <a:lnTo>
                    <a:pt x="162928" y="242569"/>
                  </a:lnTo>
                  <a:lnTo>
                    <a:pt x="161404" y="245109"/>
                  </a:lnTo>
                  <a:lnTo>
                    <a:pt x="156921" y="250190"/>
                  </a:lnTo>
                  <a:lnTo>
                    <a:pt x="155295" y="251459"/>
                  </a:lnTo>
                  <a:lnTo>
                    <a:pt x="152717" y="255269"/>
                  </a:lnTo>
                  <a:lnTo>
                    <a:pt x="153111" y="256540"/>
                  </a:lnTo>
                  <a:lnTo>
                    <a:pt x="158661" y="257809"/>
                  </a:lnTo>
                  <a:lnTo>
                    <a:pt x="166827" y="257809"/>
                  </a:lnTo>
                  <a:lnTo>
                    <a:pt x="175082" y="256540"/>
                  </a:lnTo>
                  <a:lnTo>
                    <a:pt x="179895" y="251459"/>
                  </a:lnTo>
                  <a:lnTo>
                    <a:pt x="180799" y="251459"/>
                  </a:lnTo>
                  <a:lnTo>
                    <a:pt x="178676" y="246379"/>
                  </a:lnTo>
                  <a:lnTo>
                    <a:pt x="178765" y="243840"/>
                  </a:lnTo>
                  <a:lnTo>
                    <a:pt x="178460" y="241300"/>
                  </a:lnTo>
                  <a:lnTo>
                    <a:pt x="182511" y="241300"/>
                  </a:lnTo>
                  <a:lnTo>
                    <a:pt x="182422" y="240029"/>
                  </a:lnTo>
                  <a:lnTo>
                    <a:pt x="179997" y="229869"/>
                  </a:lnTo>
                  <a:lnTo>
                    <a:pt x="178206" y="219709"/>
                  </a:lnTo>
                  <a:lnTo>
                    <a:pt x="177736" y="214629"/>
                  </a:lnTo>
                  <a:lnTo>
                    <a:pt x="176517" y="207009"/>
                  </a:lnTo>
                  <a:lnTo>
                    <a:pt x="177139" y="204469"/>
                  </a:lnTo>
                  <a:lnTo>
                    <a:pt x="178854" y="200660"/>
                  </a:lnTo>
                  <a:lnTo>
                    <a:pt x="179260" y="199390"/>
                  </a:lnTo>
                  <a:lnTo>
                    <a:pt x="179260" y="195579"/>
                  </a:lnTo>
                  <a:lnTo>
                    <a:pt x="178206" y="187960"/>
                  </a:lnTo>
                  <a:lnTo>
                    <a:pt x="177994" y="186690"/>
                  </a:lnTo>
                  <a:close/>
                </a:path>
                <a:path w="393700" h="259080">
                  <a:moveTo>
                    <a:pt x="317576" y="252729"/>
                  </a:moveTo>
                  <a:lnTo>
                    <a:pt x="302107" y="252729"/>
                  </a:lnTo>
                  <a:lnTo>
                    <a:pt x="310629" y="254000"/>
                  </a:lnTo>
                  <a:lnTo>
                    <a:pt x="317576" y="252729"/>
                  </a:lnTo>
                  <a:close/>
                </a:path>
                <a:path w="393700" h="259080">
                  <a:moveTo>
                    <a:pt x="381581" y="86359"/>
                  </a:moveTo>
                  <a:lnTo>
                    <a:pt x="65163" y="86359"/>
                  </a:lnTo>
                  <a:lnTo>
                    <a:pt x="68122" y="88899"/>
                  </a:lnTo>
                  <a:lnTo>
                    <a:pt x="68605" y="90169"/>
                  </a:lnTo>
                  <a:lnTo>
                    <a:pt x="79286" y="100329"/>
                  </a:lnTo>
                  <a:lnTo>
                    <a:pt x="85191" y="105409"/>
                  </a:lnTo>
                  <a:lnTo>
                    <a:pt x="85979" y="106679"/>
                  </a:lnTo>
                  <a:lnTo>
                    <a:pt x="91084" y="114299"/>
                  </a:lnTo>
                  <a:lnTo>
                    <a:pt x="94500" y="121919"/>
                  </a:lnTo>
                  <a:lnTo>
                    <a:pt x="97548" y="134619"/>
                  </a:lnTo>
                  <a:lnTo>
                    <a:pt x="98310" y="138429"/>
                  </a:lnTo>
                  <a:lnTo>
                    <a:pt x="101053" y="146049"/>
                  </a:lnTo>
                  <a:lnTo>
                    <a:pt x="108140" y="158749"/>
                  </a:lnTo>
                  <a:lnTo>
                    <a:pt x="112255" y="162560"/>
                  </a:lnTo>
                  <a:lnTo>
                    <a:pt x="119849" y="170179"/>
                  </a:lnTo>
                  <a:lnTo>
                    <a:pt x="123253" y="172719"/>
                  </a:lnTo>
                  <a:lnTo>
                    <a:pt x="132435" y="172719"/>
                  </a:lnTo>
                  <a:lnTo>
                    <a:pt x="132969" y="177799"/>
                  </a:lnTo>
                  <a:lnTo>
                    <a:pt x="133222" y="179069"/>
                  </a:lnTo>
                  <a:lnTo>
                    <a:pt x="133218" y="185419"/>
                  </a:lnTo>
                  <a:lnTo>
                    <a:pt x="133146" y="189229"/>
                  </a:lnTo>
                  <a:lnTo>
                    <a:pt x="133527" y="196849"/>
                  </a:lnTo>
                  <a:lnTo>
                    <a:pt x="134226" y="200660"/>
                  </a:lnTo>
                  <a:lnTo>
                    <a:pt x="137553" y="208279"/>
                  </a:lnTo>
                  <a:lnTo>
                    <a:pt x="138137" y="212090"/>
                  </a:lnTo>
                  <a:lnTo>
                    <a:pt x="135636" y="219709"/>
                  </a:lnTo>
                  <a:lnTo>
                    <a:pt x="134543" y="224790"/>
                  </a:lnTo>
                  <a:lnTo>
                    <a:pt x="131953" y="233679"/>
                  </a:lnTo>
                  <a:lnTo>
                    <a:pt x="129857" y="236219"/>
                  </a:lnTo>
                  <a:lnTo>
                    <a:pt x="124383" y="242569"/>
                  </a:lnTo>
                  <a:lnTo>
                    <a:pt x="117678" y="250190"/>
                  </a:lnTo>
                  <a:lnTo>
                    <a:pt x="118503" y="251459"/>
                  </a:lnTo>
                  <a:lnTo>
                    <a:pt x="121310" y="252729"/>
                  </a:lnTo>
                  <a:lnTo>
                    <a:pt x="125729" y="252729"/>
                  </a:lnTo>
                  <a:lnTo>
                    <a:pt x="129298" y="251459"/>
                  </a:lnTo>
                  <a:lnTo>
                    <a:pt x="136613" y="251459"/>
                  </a:lnTo>
                  <a:lnTo>
                    <a:pt x="141973" y="248919"/>
                  </a:lnTo>
                  <a:lnTo>
                    <a:pt x="142925" y="246379"/>
                  </a:lnTo>
                  <a:lnTo>
                    <a:pt x="141795" y="242569"/>
                  </a:lnTo>
                  <a:lnTo>
                    <a:pt x="141566" y="241300"/>
                  </a:lnTo>
                  <a:lnTo>
                    <a:pt x="141719" y="240029"/>
                  </a:lnTo>
                  <a:lnTo>
                    <a:pt x="147510" y="240029"/>
                  </a:lnTo>
                  <a:lnTo>
                    <a:pt x="147610" y="222250"/>
                  </a:lnTo>
                  <a:lnTo>
                    <a:pt x="148094" y="213359"/>
                  </a:lnTo>
                  <a:lnTo>
                    <a:pt x="148653" y="208279"/>
                  </a:lnTo>
                  <a:lnTo>
                    <a:pt x="149809" y="199390"/>
                  </a:lnTo>
                  <a:lnTo>
                    <a:pt x="151003" y="196849"/>
                  </a:lnTo>
                  <a:lnTo>
                    <a:pt x="151980" y="194310"/>
                  </a:lnTo>
                  <a:lnTo>
                    <a:pt x="152400" y="191769"/>
                  </a:lnTo>
                  <a:lnTo>
                    <a:pt x="152438" y="190499"/>
                  </a:lnTo>
                  <a:lnTo>
                    <a:pt x="152742" y="187960"/>
                  </a:lnTo>
                  <a:lnTo>
                    <a:pt x="153301" y="186690"/>
                  </a:lnTo>
                  <a:lnTo>
                    <a:pt x="177994" y="186690"/>
                  </a:lnTo>
                  <a:lnTo>
                    <a:pt x="177571" y="184149"/>
                  </a:lnTo>
                  <a:lnTo>
                    <a:pt x="176822" y="177799"/>
                  </a:lnTo>
                  <a:lnTo>
                    <a:pt x="176555" y="175260"/>
                  </a:lnTo>
                  <a:lnTo>
                    <a:pt x="176491" y="168910"/>
                  </a:lnTo>
                  <a:lnTo>
                    <a:pt x="176720" y="167640"/>
                  </a:lnTo>
                  <a:lnTo>
                    <a:pt x="177660" y="161290"/>
                  </a:lnTo>
                  <a:lnTo>
                    <a:pt x="177482" y="160019"/>
                  </a:lnTo>
                  <a:lnTo>
                    <a:pt x="283641" y="160019"/>
                  </a:lnTo>
                  <a:lnTo>
                    <a:pt x="288556" y="156210"/>
                  </a:lnTo>
                  <a:lnTo>
                    <a:pt x="372609" y="156210"/>
                  </a:lnTo>
                  <a:lnTo>
                    <a:pt x="371881" y="154940"/>
                  </a:lnTo>
                  <a:lnTo>
                    <a:pt x="369290" y="148590"/>
                  </a:lnTo>
                  <a:lnTo>
                    <a:pt x="369163" y="146049"/>
                  </a:lnTo>
                  <a:lnTo>
                    <a:pt x="367830" y="137160"/>
                  </a:lnTo>
                  <a:lnTo>
                    <a:pt x="367449" y="132079"/>
                  </a:lnTo>
                  <a:lnTo>
                    <a:pt x="367703" y="129539"/>
                  </a:lnTo>
                  <a:lnTo>
                    <a:pt x="368236" y="125729"/>
                  </a:lnTo>
                  <a:lnTo>
                    <a:pt x="368655" y="121919"/>
                  </a:lnTo>
                  <a:lnTo>
                    <a:pt x="369481" y="116839"/>
                  </a:lnTo>
                  <a:lnTo>
                    <a:pt x="373075" y="96519"/>
                  </a:lnTo>
                  <a:lnTo>
                    <a:pt x="380951" y="96519"/>
                  </a:lnTo>
                  <a:lnTo>
                    <a:pt x="381520" y="91439"/>
                  </a:lnTo>
                  <a:lnTo>
                    <a:pt x="381581" y="86359"/>
                  </a:lnTo>
                  <a:close/>
                </a:path>
                <a:path w="393700" h="259080">
                  <a:moveTo>
                    <a:pt x="180799" y="251459"/>
                  </a:moveTo>
                  <a:lnTo>
                    <a:pt x="179895" y="251459"/>
                  </a:lnTo>
                  <a:lnTo>
                    <a:pt x="181330" y="252729"/>
                  </a:lnTo>
                  <a:lnTo>
                    <a:pt x="180799" y="251459"/>
                  </a:lnTo>
                  <a:close/>
                </a:path>
                <a:path w="393700" h="259080">
                  <a:moveTo>
                    <a:pt x="379939" y="180340"/>
                  </a:moveTo>
                  <a:lnTo>
                    <a:pt x="326136" y="180340"/>
                  </a:lnTo>
                  <a:lnTo>
                    <a:pt x="326377" y="181610"/>
                  </a:lnTo>
                  <a:lnTo>
                    <a:pt x="326859" y="182879"/>
                  </a:lnTo>
                  <a:lnTo>
                    <a:pt x="326615" y="196849"/>
                  </a:lnTo>
                  <a:lnTo>
                    <a:pt x="313867" y="234950"/>
                  </a:lnTo>
                  <a:lnTo>
                    <a:pt x="301853" y="246379"/>
                  </a:lnTo>
                  <a:lnTo>
                    <a:pt x="298729" y="250190"/>
                  </a:lnTo>
                  <a:lnTo>
                    <a:pt x="298907" y="251459"/>
                  </a:lnTo>
                  <a:lnTo>
                    <a:pt x="301155" y="252729"/>
                  </a:lnTo>
                  <a:lnTo>
                    <a:pt x="320763" y="252729"/>
                  </a:lnTo>
                  <a:lnTo>
                    <a:pt x="324383" y="246379"/>
                  </a:lnTo>
                  <a:lnTo>
                    <a:pt x="326593" y="243840"/>
                  </a:lnTo>
                  <a:lnTo>
                    <a:pt x="325882" y="240029"/>
                  </a:lnTo>
                  <a:lnTo>
                    <a:pt x="326021" y="238759"/>
                  </a:lnTo>
                  <a:lnTo>
                    <a:pt x="331228" y="238759"/>
                  </a:lnTo>
                  <a:lnTo>
                    <a:pt x="332219" y="237490"/>
                  </a:lnTo>
                  <a:lnTo>
                    <a:pt x="332333" y="236219"/>
                  </a:lnTo>
                  <a:lnTo>
                    <a:pt x="330771" y="232409"/>
                  </a:lnTo>
                  <a:lnTo>
                    <a:pt x="331317" y="231140"/>
                  </a:lnTo>
                  <a:lnTo>
                    <a:pt x="335788" y="222250"/>
                  </a:lnTo>
                  <a:lnTo>
                    <a:pt x="339178" y="217169"/>
                  </a:lnTo>
                  <a:lnTo>
                    <a:pt x="343065" y="204469"/>
                  </a:lnTo>
                  <a:lnTo>
                    <a:pt x="344893" y="199390"/>
                  </a:lnTo>
                  <a:lnTo>
                    <a:pt x="348208" y="190499"/>
                  </a:lnTo>
                  <a:lnTo>
                    <a:pt x="349770" y="186690"/>
                  </a:lnTo>
                  <a:lnTo>
                    <a:pt x="352031" y="181610"/>
                  </a:lnTo>
                  <a:lnTo>
                    <a:pt x="379768" y="181610"/>
                  </a:lnTo>
                  <a:lnTo>
                    <a:pt x="379939" y="180340"/>
                  </a:lnTo>
                  <a:close/>
                </a:path>
                <a:path w="393700" h="259080">
                  <a:moveTo>
                    <a:pt x="377266" y="242569"/>
                  </a:moveTo>
                  <a:lnTo>
                    <a:pt x="372402" y="242569"/>
                  </a:lnTo>
                  <a:lnTo>
                    <a:pt x="373621" y="243840"/>
                  </a:lnTo>
                  <a:lnTo>
                    <a:pt x="374281" y="243840"/>
                  </a:lnTo>
                  <a:lnTo>
                    <a:pt x="374980" y="245109"/>
                  </a:lnTo>
                  <a:lnTo>
                    <a:pt x="376072" y="245109"/>
                  </a:lnTo>
                  <a:lnTo>
                    <a:pt x="376910" y="243840"/>
                  </a:lnTo>
                  <a:lnTo>
                    <a:pt x="377266" y="242569"/>
                  </a:lnTo>
                  <a:close/>
                </a:path>
                <a:path w="393700" h="259080">
                  <a:moveTo>
                    <a:pt x="182511" y="241300"/>
                  </a:moveTo>
                  <a:lnTo>
                    <a:pt x="179882" y="241300"/>
                  </a:lnTo>
                  <a:lnTo>
                    <a:pt x="181457" y="243840"/>
                  </a:lnTo>
                  <a:lnTo>
                    <a:pt x="181838" y="243840"/>
                  </a:lnTo>
                  <a:lnTo>
                    <a:pt x="182511" y="241300"/>
                  </a:lnTo>
                  <a:close/>
                </a:path>
                <a:path w="393700" h="259080">
                  <a:moveTo>
                    <a:pt x="147510" y="240029"/>
                  </a:moveTo>
                  <a:lnTo>
                    <a:pt x="143535" y="240029"/>
                  </a:lnTo>
                  <a:lnTo>
                    <a:pt x="145033" y="241300"/>
                  </a:lnTo>
                  <a:lnTo>
                    <a:pt x="146265" y="241300"/>
                  </a:lnTo>
                  <a:lnTo>
                    <a:pt x="147510" y="240029"/>
                  </a:lnTo>
                  <a:close/>
                </a:path>
                <a:path w="393700" h="259080">
                  <a:moveTo>
                    <a:pt x="331228" y="238759"/>
                  </a:moveTo>
                  <a:lnTo>
                    <a:pt x="326021" y="238759"/>
                  </a:lnTo>
                  <a:lnTo>
                    <a:pt x="326809" y="240029"/>
                  </a:lnTo>
                  <a:lnTo>
                    <a:pt x="327571" y="240029"/>
                  </a:lnTo>
                  <a:lnTo>
                    <a:pt x="329438" y="241300"/>
                  </a:lnTo>
                  <a:lnTo>
                    <a:pt x="330238" y="240029"/>
                  </a:lnTo>
                  <a:lnTo>
                    <a:pt x="331228" y="238759"/>
                  </a:lnTo>
                  <a:close/>
                </a:path>
                <a:path w="393700" h="259080">
                  <a:moveTo>
                    <a:pt x="386753" y="187960"/>
                  </a:moveTo>
                  <a:lnTo>
                    <a:pt x="385292" y="187960"/>
                  </a:lnTo>
                  <a:lnTo>
                    <a:pt x="385813" y="189229"/>
                  </a:lnTo>
                  <a:lnTo>
                    <a:pt x="386118" y="189229"/>
                  </a:lnTo>
                  <a:lnTo>
                    <a:pt x="386753" y="187960"/>
                  </a:lnTo>
                  <a:close/>
                </a:path>
                <a:path w="393700" h="259080">
                  <a:moveTo>
                    <a:pt x="392400" y="175260"/>
                  </a:moveTo>
                  <a:lnTo>
                    <a:pt x="316941" y="175260"/>
                  </a:lnTo>
                  <a:lnTo>
                    <a:pt x="317944" y="176529"/>
                  </a:lnTo>
                  <a:lnTo>
                    <a:pt x="317817" y="181610"/>
                  </a:lnTo>
                  <a:lnTo>
                    <a:pt x="316941" y="187960"/>
                  </a:lnTo>
                  <a:lnTo>
                    <a:pt x="325412" y="187960"/>
                  </a:lnTo>
                  <a:lnTo>
                    <a:pt x="325479" y="182879"/>
                  </a:lnTo>
                  <a:lnTo>
                    <a:pt x="325666" y="180340"/>
                  </a:lnTo>
                  <a:lnTo>
                    <a:pt x="379939" y="180340"/>
                  </a:lnTo>
                  <a:lnTo>
                    <a:pt x="380111" y="179069"/>
                  </a:lnTo>
                  <a:lnTo>
                    <a:pt x="393128" y="179069"/>
                  </a:lnTo>
                  <a:lnTo>
                    <a:pt x="392696" y="176529"/>
                  </a:lnTo>
                  <a:lnTo>
                    <a:pt x="392400" y="175260"/>
                  </a:lnTo>
                  <a:close/>
                </a:path>
                <a:path w="393700" h="259080">
                  <a:moveTo>
                    <a:pt x="393128" y="179069"/>
                  </a:moveTo>
                  <a:lnTo>
                    <a:pt x="380682" y="179069"/>
                  </a:lnTo>
                  <a:lnTo>
                    <a:pt x="380682" y="182879"/>
                  </a:lnTo>
                  <a:lnTo>
                    <a:pt x="381101" y="184149"/>
                  </a:lnTo>
                  <a:lnTo>
                    <a:pt x="382447" y="186690"/>
                  </a:lnTo>
                  <a:lnTo>
                    <a:pt x="382854" y="187960"/>
                  </a:lnTo>
                  <a:lnTo>
                    <a:pt x="383755" y="187960"/>
                  </a:lnTo>
                  <a:lnTo>
                    <a:pt x="384162" y="186690"/>
                  </a:lnTo>
                  <a:lnTo>
                    <a:pt x="391160" y="186690"/>
                  </a:lnTo>
                  <a:lnTo>
                    <a:pt x="392379" y="184149"/>
                  </a:lnTo>
                  <a:lnTo>
                    <a:pt x="393344" y="180340"/>
                  </a:lnTo>
                  <a:lnTo>
                    <a:pt x="393128" y="179069"/>
                  </a:lnTo>
                  <a:close/>
                </a:path>
                <a:path w="393700" h="259080">
                  <a:moveTo>
                    <a:pt x="390372" y="186690"/>
                  </a:moveTo>
                  <a:lnTo>
                    <a:pt x="384162" y="186690"/>
                  </a:lnTo>
                  <a:lnTo>
                    <a:pt x="384898" y="187960"/>
                  </a:lnTo>
                  <a:lnTo>
                    <a:pt x="390486" y="187960"/>
                  </a:lnTo>
                  <a:lnTo>
                    <a:pt x="390372" y="186690"/>
                  </a:lnTo>
                  <a:close/>
                </a:path>
                <a:path w="393700" h="259080">
                  <a:moveTo>
                    <a:pt x="372609" y="156210"/>
                  </a:moveTo>
                  <a:lnTo>
                    <a:pt x="288556" y="156210"/>
                  </a:lnTo>
                  <a:lnTo>
                    <a:pt x="289788" y="157479"/>
                  </a:lnTo>
                  <a:lnTo>
                    <a:pt x="291947" y="160019"/>
                  </a:lnTo>
                  <a:lnTo>
                    <a:pt x="293141" y="162560"/>
                  </a:lnTo>
                  <a:lnTo>
                    <a:pt x="296837" y="165099"/>
                  </a:lnTo>
                  <a:lnTo>
                    <a:pt x="304482" y="168910"/>
                  </a:lnTo>
                  <a:lnTo>
                    <a:pt x="304990" y="170179"/>
                  </a:lnTo>
                  <a:lnTo>
                    <a:pt x="304317" y="177799"/>
                  </a:lnTo>
                  <a:lnTo>
                    <a:pt x="303326" y="185419"/>
                  </a:lnTo>
                  <a:lnTo>
                    <a:pt x="312445" y="185419"/>
                  </a:lnTo>
                  <a:lnTo>
                    <a:pt x="312737" y="180340"/>
                  </a:lnTo>
                  <a:lnTo>
                    <a:pt x="314185" y="176529"/>
                  </a:lnTo>
                  <a:lnTo>
                    <a:pt x="315226" y="175260"/>
                  </a:lnTo>
                  <a:lnTo>
                    <a:pt x="392400" y="175260"/>
                  </a:lnTo>
                  <a:lnTo>
                    <a:pt x="391807" y="172719"/>
                  </a:lnTo>
                  <a:lnTo>
                    <a:pt x="391845" y="168910"/>
                  </a:lnTo>
                  <a:lnTo>
                    <a:pt x="392663" y="162560"/>
                  </a:lnTo>
                  <a:lnTo>
                    <a:pt x="376021" y="162560"/>
                  </a:lnTo>
                  <a:lnTo>
                    <a:pt x="374065" y="158749"/>
                  </a:lnTo>
                  <a:lnTo>
                    <a:pt x="372609" y="156210"/>
                  </a:lnTo>
                  <a:close/>
                </a:path>
                <a:path w="393700" h="259080">
                  <a:moveTo>
                    <a:pt x="283641" y="160019"/>
                  </a:moveTo>
                  <a:lnTo>
                    <a:pt x="194513" y="160019"/>
                  </a:lnTo>
                  <a:lnTo>
                    <a:pt x="201980" y="161290"/>
                  </a:lnTo>
                  <a:lnTo>
                    <a:pt x="207695" y="162560"/>
                  </a:lnTo>
                  <a:lnTo>
                    <a:pt x="216776" y="163829"/>
                  </a:lnTo>
                  <a:lnTo>
                    <a:pt x="220141" y="165099"/>
                  </a:lnTo>
                  <a:lnTo>
                    <a:pt x="230657" y="166369"/>
                  </a:lnTo>
                  <a:lnTo>
                    <a:pt x="238277" y="166369"/>
                  </a:lnTo>
                  <a:lnTo>
                    <a:pt x="244500" y="167640"/>
                  </a:lnTo>
                  <a:lnTo>
                    <a:pt x="258978" y="167640"/>
                  </a:lnTo>
                  <a:lnTo>
                    <a:pt x="264350" y="166369"/>
                  </a:lnTo>
                  <a:lnTo>
                    <a:pt x="276809" y="163829"/>
                  </a:lnTo>
                  <a:lnTo>
                    <a:pt x="282003" y="161290"/>
                  </a:lnTo>
                  <a:lnTo>
                    <a:pt x="283641" y="160019"/>
                  </a:lnTo>
                  <a:close/>
                </a:path>
                <a:path w="393700" h="259080">
                  <a:moveTo>
                    <a:pt x="380951" y="96519"/>
                  </a:moveTo>
                  <a:lnTo>
                    <a:pt x="373303" y="96519"/>
                  </a:lnTo>
                  <a:lnTo>
                    <a:pt x="373621" y="100329"/>
                  </a:lnTo>
                  <a:lnTo>
                    <a:pt x="373888" y="104139"/>
                  </a:lnTo>
                  <a:lnTo>
                    <a:pt x="374637" y="113029"/>
                  </a:lnTo>
                  <a:lnTo>
                    <a:pt x="376085" y="125729"/>
                  </a:lnTo>
                  <a:lnTo>
                    <a:pt x="375932" y="130809"/>
                  </a:lnTo>
                  <a:lnTo>
                    <a:pt x="374916" y="137160"/>
                  </a:lnTo>
                  <a:lnTo>
                    <a:pt x="374802" y="142240"/>
                  </a:lnTo>
                  <a:lnTo>
                    <a:pt x="377355" y="147319"/>
                  </a:lnTo>
                  <a:lnTo>
                    <a:pt x="377228" y="149860"/>
                  </a:lnTo>
                  <a:lnTo>
                    <a:pt x="376491" y="156210"/>
                  </a:lnTo>
                  <a:lnTo>
                    <a:pt x="376491" y="162560"/>
                  </a:lnTo>
                  <a:lnTo>
                    <a:pt x="392663" y="162560"/>
                  </a:lnTo>
                  <a:lnTo>
                    <a:pt x="393153" y="158749"/>
                  </a:lnTo>
                  <a:lnTo>
                    <a:pt x="392010" y="153669"/>
                  </a:lnTo>
                  <a:lnTo>
                    <a:pt x="389013" y="146049"/>
                  </a:lnTo>
                  <a:lnTo>
                    <a:pt x="387591" y="143510"/>
                  </a:lnTo>
                  <a:lnTo>
                    <a:pt x="385572" y="135890"/>
                  </a:lnTo>
                  <a:lnTo>
                    <a:pt x="382841" y="121919"/>
                  </a:lnTo>
                  <a:lnTo>
                    <a:pt x="382244" y="118109"/>
                  </a:lnTo>
                  <a:lnTo>
                    <a:pt x="381266" y="110489"/>
                  </a:lnTo>
                  <a:lnTo>
                    <a:pt x="380720" y="106679"/>
                  </a:lnTo>
                  <a:lnTo>
                    <a:pt x="380809" y="97789"/>
                  </a:lnTo>
                  <a:lnTo>
                    <a:pt x="380951" y="96519"/>
                  </a:lnTo>
                  <a:close/>
                </a:path>
                <a:path w="393700" h="259080">
                  <a:moveTo>
                    <a:pt x="29679" y="0"/>
                  </a:moveTo>
                  <a:lnTo>
                    <a:pt x="26695" y="0"/>
                  </a:lnTo>
                  <a:lnTo>
                    <a:pt x="26746" y="1269"/>
                  </a:lnTo>
                  <a:lnTo>
                    <a:pt x="30479" y="7619"/>
                  </a:lnTo>
                  <a:lnTo>
                    <a:pt x="33731" y="13969"/>
                  </a:lnTo>
                  <a:lnTo>
                    <a:pt x="41186" y="19050"/>
                  </a:lnTo>
                  <a:lnTo>
                    <a:pt x="41147" y="20319"/>
                  </a:lnTo>
                  <a:lnTo>
                    <a:pt x="35902" y="22859"/>
                  </a:lnTo>
                  <a:lnTo>
                    <a:pt x="33528" y="26669"/>
                  </a:lnTo>
                  <a:lnTo>
                    <a:pt x="29959" y="33019"/>
                  </a:lnTo>
                  <a:lnTo>
                    <a:pt x="28549" y="36829"/>
                  </a:lnTo>
                  <a:lnTo>
                    <a:pt x="24257" y="46989"/>
                  </a:lnTo>
                  <a:lnTo>
                    <a:pt x="21945" y="53339"/>
                  </a:lnTo>
                  <a:lnTo>
                    <a:pt x="14363" y="63499"/>
                  </a:lnTo>
                  <a:lnTo>
                    <a:pt x="11163" y="68579"/>
                  </a:lnTo>
                  <a:lnTo>
                    <a:pt x="6426" y="74929"/>
                  </a:lnTo>
                  <a:lnTo>
                    <a:pt x="5118" y="76199"/>
                  </a:lnTo>
                  <a:lnTo>
                    <a:pt x="609" y="80009"/>
                  </a:lnTo>
                  <a:lnTo>
                    <a:pt x="0" y="82549"/>
                  </a:lnTo>
                  <a:lnTo>
                    <a:pt x="2158" y="88899"/>
                  </a:lnTo>
                  <a:lnTo>
                    <a:pt x="4762" y="91439"/>
                  </a:lnTo>
                  <a:lnTo>
                    <a:pt x="9271" y="95249"/>
                  </a:lnTo>
                  <a:lnTo>
                    <a:pt x="21666" y="95249"/>
                  </a:lnTo>
                  <a:lnTo>
                    <a:pt x="25971" y="92709"/>
                  </a:lnTo>
                  <a:lnTo>
                    <a:pt x="28321" y="90169"/>
                  </a:lnTo>
                  <a:lnTo>
                    <a:pt x="48564" y="90169"/>
                  </a:lnTo>
                  <a:lnTo>
                    <a:pt x="53936" y="88899"/>
                  </a:lnTo>
                  <a:lnTo>
                    <a:pt x="62229" y="87629"/>
                  </a:lnTo>
                  <a:lnTo>
                    <a:pt x="65163" y="86359"/>
                  </a:lnTo>
                  <a:lnTo>
                    <a:pt x="381581" y="86359"/>
                  </a:lnTo>
                  <a:lnTo>
                    <a:pt x="381469" y="71119"/>
                  </a:lnTo>
                  <a:lnTo>
                    <a:pt x="374472" y="41909"/>
                  </a:lnTo>
                  <a:lnTo>
                    <a:pt x="216827" y="41909"/>
                  </a:lnTo>
                  <a:lnTo>
                    <a:pt x="205346" y="40639"/>
                  </a:lnTo>
                  <a:lnTo>
                    <a:pt x="202209" y="40639"/>
                  </a:lnTo>
                  <a:lnTo>
                    <a:pt x="194398" y="39369"/>
                  </a:lnTo>
                  <a:lnTo>
                    <a:pt x="189712" y="39369"/>
                  </a:lnTo>
                  <a:lnTo>
                    <a:pt x="181025" y="38100"/>
                  </a:lnTo>
                  <a:lnTo>
                    <a:pt x="177012" y="38100"/>
                  </a:lnTo>
                  <a:lnTo>
                    <a:pt x="169951" y="36829"/>
                  </a:lnTo>
                  <a:lnTo>
                    <a:pt x="166890" y="36829"/>
                  </a:lnTo>
                  <a:lnTo>
                    <a:pt x="159537" y="35559"/>
                  </a:lnTo>
                  <a:lnTo>
                    <a:pt x="114896" y="35559"/>
                  </a:lnTo>
                  <a:lnTo>
                    <a:pt x="102819" y="33019"/>
                  </a:lnTo>
                  <a:lnTo>
                    <a:pt x="98971" y="33019"/>
                  </a:lnTo>
                  <a:lnTo>
                    <a:pt x="89535" y="29209"/>
                  </a:lnTo>
                  <a:lnTo>
                    <a:pt x="83858" y="26669"/>
                  </a:lnTo>
                  <a:lnTo>
                    <a:pt x="77177" y="22859"/>
                  </a:lnTo>
                  <a:lnTo>
                    <a:pt x="75768" y="22859"/>
                  </a:lnTo>
                  <a:lnTo>
                    <a:pt x="75954" y="20319"/>
                  </a:lnTo>
                  <a:lnTo>
                    <a:pt x="76072" y="17779"/>
                  </a:lnTo>
                  <a:lnTo>
                    <a:pt x="76282" y="15239"/>
                  </a:lnTo>
                  <a:lnTo>
                    <a:pt x="57137" y="15239"/>
                  </a:lnTo>
                  <a:lnTo>
                    <a:pt x="51828" y="13969"/>
                  </a:lnTo>
                  <a:lnTo>
                    <a:pt x="48260" y="12700"/>
                  </a:lnTo>
                  <a:lnTo>
                    <a:pt x="45097" y="8889"/>
                  </a:lnTo>
                  <a:lnTo>
                    <a:pt x="38607" y="8889"/>
                  </a:lnTo>
                  <a:lnTo>
                    <a:pt x="35928" y="6350"/>
                  </a:lnTo>
                  <a:lnTo>
                    <a:pt x="29679" y="0"/>
                  </a:lnTo>
                  <a:close/>
                </a:path>
                <a:path w="393700" h="259080">
                  <a:moveTo>
                    <a:pt x="39230" y="90169"/>
                  </a:moveTo>
                  <a:lnTo>
                    <a:pt x="28321" y="90169"/>
                  </a:lnTo>
                  <a:lnTo>
                    <a:pt x="35471" y="91439"/>
                  </a:lnTo>
                  <a:lnTo>
                    <a:pt x="39230" y="90169"/>
                  </a:lnTo>
                  <a:close/>
                </a:path>
                <a:path w="393700" h="259080">
                  <a:moveTo>
                    <a:pt x="347306" y="30479"/>
                  </a:moveTo>
                  <a:lnTo>
                    <a:pt x="323481" y="30479"/>
                  </a:lnTo>
                  <a:lnTo>
                    <a:pt x="319608" y="31750"/>
                  </a:lnTo>
                  <a:lnTo>
                    <a:pt x="313728" y="33019"/>
                  </a:lnTo>
                  <a:lnTo>
                    <a:pt x="311785" y="34289"/>
                  </a:lnTo>
                  <a:lnTo>
                    <a:pt x="306882" y="35559"/>
                  </a:lnTo>
                  <a:lnTo>
                    <a:pt x="304025" y="36829"/>
                  </a:lnTo>
                  <a:lnTo>
                    <a:pt x="295859" y="38100"/>
                  </a:lnTo>
                  <a:lnTo>
                    <a:pt x="290614" y="39369"/>
                  </a:lnTo>
                  <a:lnTo>
                    <a:pt x="275488" y="39369"/>
                  </a:lnTo>
                  <a:lnTo>
                    <a:pt x="265099" y="40639"/>
                  </a:lnTo>
                  <a:lnTo>
                    <a:pt x="259664" y="40639"/>
                  </a:lnTo>
                  <a:lnTo>
                    <a:pt x="247319" y="41909"/>
                  </a:lnTo>
                  <a:lnTo>
                    <a:pt x="374472" y="41909"/>
                  </a:lnTo>
                  <a:lnTo>
                    <a:pt x="371805" y="38100"/>
                  </a:lnTo>
                  <a:lnTo>
                    <a:pt x="368465" y="34289"/>
                  </a:lnTo>
                  <a:lnTo>
                    <a:pt x="361149" y="33019"/>
                  </a:lnTo>
                  <a:lnTo>
                    <a:pt x="358724" y="31750"/>
                  </a:lnTo>
                  <a:lnTo>
                    <a:pt x="347306" y="30479"/>
                  </a:lnTo>
                  <a:close/>
                </a:path>
                <a:path w="393700" h="259080">
                  <a:moveTo>
                    <a:pt x="70561" y="2539"/>
                  </a:moveTo>
                  <a:lnTo>
                    <a:pt x="67360" y="2539"/>
                  </a:lnTo>
                  <a:lnTo>
                    <a:pt x="61937" y="8889"/>
                  </a:lnTo>
                  <a:lnTo>
                    <a:pt x="60223" y="11429"/>
                  </a:lnTo>
                  <a:lnTo>
                    <a:pt x="57861" y="15239"/>
                  </a:lnTo>
                  <a:lnTo>
                    <a:pt x="76282" y="15239"/>
                  </a:lnTo>
                  <a:lnTo>
                    <a:pt x="76492" y="12700"/>
                  </a:lnTo>
                  <a:lnTo>
                    <a:pt x="75336" y="10159"/>
                  </a:lnTo>
                  <a:lnTo>
                    <a:pt x="70561" y="2539"/>
                  </a:lnTo>
                  <a:close/>
                </a:path>
                <a:path w="393700" h="259080">
                  <a:moveTo>
                    <a:pt x="36283" y="0"/>
                  </a:moveTo>
                  <a:lnTo>
                    <a:pt x="34239" y="0"/>
                  </a:lnTo>
                  <a:lnTo>
                    <a:pt x="34975" y="3809"/>
                  </a:lnTo>
                  <a:lnTo>
                    <a:pt x="37350" y="6350"/>
                  </a:lnTo>
                  <a:lnTo>
                    <a:pt x="38607" y="8889"/>
                  </a:lnTo>
                  <a:lnTo>
                    <a:pt x="45097" y="8889"/>
                  </a:lnTo>
                  <a:lnTo>
                    <a:pt x="42989" y="6350"/>
                  </a:lnTo>
                  <a:lnTo>
                    <a:pt x="40779" y="3809"/>
                  </a:lnTo>
                  <a:lnTo>
                    <a:pt x="37414" y="1269"/>
                  </a:lnTo>
                  <a:lnTo>
                    <a:pt x="362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2883364" y="3754655"/>
            <a:ext cx="5074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5780" marR="187960">
              <a:lnSpc>
                <a:spcPct val="100000"/>
              </a:lnSpc>
              <a:spcBef>
                <a:spcPts val="100"/>
              </a:spcBef>
            </a:pPr>
            <a:r>
              <a:rPr lang="ru-RU" sz="1400" spc="5" dirty="0">
                <a:solidFill>
                  <a:srgbClr val="FFFFFF"/>
                </a:solidFill>
                <a:latin typeface="Trebuchet MS"/>
                <a:cs typeface="Trebuchet MS"/>
              </a:rPr>
              <a:t>КЛИНИЧЕСКИЕ </a:t>
            </a:r>
            <a:r>
              <a:rPr lang="ru-RU" sz="14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400" spc="20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lang="ru-RU" sz="140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lang="ru-RU" sz="1400" spc="-1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lang="ru-RU" sz="1400" spc="-30" dirty="0">
                <a:solidFill>
                  <a:srgbClr val="FFFFFF"/>
                </a:solidFill>
                <a:latin typeface="Trebuchet MS"/>
                <a:cs typeface="Trebuchet MS"/>
              </a:rPr>
              <a:t>ТИТЫ</a:t>
            </a:r>
            <a:r>
              <a:rPr lang="ru-RU"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400" spc="-2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lang="ru-RU" sz="1400" spc="-4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lang="ru-RU" sz="1400" spc="-2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lang="ru-RU" sz="1400" spc="-45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lang="ru-RU" sz="1400" spc="-20" dirty="0">
                <a:solidFill>
                  <a:srgbClr val="FFFFFF"/>
                </a:solidFill>
                <a:latin typeface="Trebuchet MS"/>
                <a:cs typeface="Trebuchet MS"/>
              </a:rPr>
              <a:t>аральный,  катарально-гнойный,</a:t>
            </a:r>
            <a:r>
              <a:rPr lang="ru-RU"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400" spc="-30" dirty="0">
                <a:solidFill>
                  <a:srgbClr val="FFFFFF"/>
                </a:solidFill>
                <a:latin typeface="Trebuchet MS"/>
                <a:cs typeface="Trebuchet MS"/>
              </a:rPr>
              <a:t>гнойный,</a:t>
            </a:r>
            <a:r>
              <a:rPr lang="ru-RU"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400" spc="-25" dirty="0">
                <a:solidFill>
                  <a:srgbClr val="FFFFFF"/>
                </a:solidFill>
                <a:latin typeface="Trebuchet MS"/>
                <a:cs typeface="Trebuchet MS"/>
              </a:rPr>
              <a:t>серозный</a:t>
            </a:r>
            <a:r>
              <a:rPr lang="ru-RU"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400" spc="-1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lang="ru-RU" sz="1400" spc="-75" dirty="0">
                <a:solidFill>
                  <a:srgbClr val="FFFFFF"/>
                </a:solidFill>
                <a:latin typeface="Trebuchet MS"/>
                <a:cs typeface="Trebuchet MS"/>
              </a:rPr>
              <a:t> т.д.)</a:t>
            </a:r>
            <a:endParaRPr lang="ru-RU" sz="1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740219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70488" y="0"/>
            <a:ext cx="2237426" cy="167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7197" cy="1140051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04542" y="117426"/>
            <a:ext cx="9505056" cy="6200929"/>
            <a:chOff x="-520824" y="312645"/>
            <a:chExt cx="7873705" cy="6200929"/>
          </a:xfrm>
        </p:grpSpPr>
        <p:sp>
          <p:nvSpPr>
            <p:cNvPr id="6" name="object 2"/>
            <p:cNvSpPr txBox="1"/>
            <p:nvPr/>
          </p:nvSpPr>
          <p:spPr>
            <a:xfrm>
              <a:off x="-520824" y="312645"/>
              <a:ext cx="7873705" cy="1572866"/>
            </a:xfrm>
            <a:prstGeom prst="rect">
              <a:avLst/>
            </a:prstGeom>
          </p:spPr>
          <p:txBody>
            <a:bodyPr vert="horz" wrap="square" lIns="0" tIns="787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620"/>
                </a:spcBef>
              </a:pPr>
              <a:r>
                <a:rPr sz="1600" spc="155" dirty="0">
                  <a:solidFill>
                    <a:srgbClr val="5EBB46"/>
                  </a:solidFill>
                  <a:latin typeface="Trebuchet MS"/>
                  <a:cs typeface="Trebuchet MS"/>
                </a:rPr>
                <a:t>Лечение</a:t>
              </a:r>
              <a:r>
                <a:rPr sz="1600" spc="-4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600" spc="245" dirty="0">
                  <a:solidFill>
                    <a:srgbClr val="5EBB46"/>
                  </a:solidFill>
                  <a:latin typeface="Trebuchet MS"/>
                  <a:cs typeface="Trebuchet MS"/>
                </a:rPr>
                <a:t>заболеваний</a:t>
              </a:r>
              <a:r>
                <a:rPr sz="1600" spc="-4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600" spc="320" dirty="0">
                  <a:solidFill>
                    <a:srgbClr val="5EBB46"/>
                  </a:solidFill>
                  <a:latin typeface="Trebuchet MS"/>
                  <a:cs typeface="Trebuchet MS"/>
                </a:rPr>
                <a:t>половых</a:t>
              </a:r>
              <a:r>
                <a:rPr sz="1600" spc="-4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600" spc="210" dirty="0">
                  <a:solidFill>
                    <a:srgbClr val="5EBB46"/>
                  </a:solidFill>
                  <a:latin typeface="Trebuchet MS"/>
                  <a:cs typeface="Trebuchet MS"/>
                </a:rPr>
                <a:t>органов,</a:t>
              </a:r>
              <a:endParaRPr sz="1600" dirty="0">
                <a:latin typeface="Trebuchet MS"/>
                <a:cs typeface="Trebuchet MS"/>
              </a:endParaRPr>
            </a:p>
            <a:p>
              <a:pPr marL="12700" marR="5080">
                <a:lnSpc>
                  <a:spcPct val="130900"/>
                </a:lnSpc>
              </a:pPr>
              <a:r>
                <a:rPr sz="1600" spc="295" dirty="0">
                  <a:solidFill>
                    <a:srgbClr val="5EBB46"/>
                  </a:solidFill>
                  <a:latin typeface="Trebuchet MS"/>
                  <a:cs typeface="Trebuchet MS"/>
                </a:rPr>
                <a:t>связанных </a:t>
              </a:r>
              <a:r>
                <a:rPr sz="1600" spc="400" dirty="0">
                  <a:solidFill>
                    <a:srgbClr val="5EBB46"/>
                  </a:solidFill>
                  <a:latin typeface="Trebuchet MS"/>
                  <a:cs typeface="Trebuchet MS"/>
                </a:rPr>
                <a:t>с </a:t>
              </a:r>
              <a:r>
                <a:rPr sz="1600" spc="285" dirty="0">
                  <a:solidFill>
                    <a:srgbClr val="5EBB46"/>
                  </a:solidFill>
                  <a:latin typeface="Trebuchet MS"/>
                  <a:cs typeface="Trebuchet MS"/>
                </a:rPr>
                <a:t>осложнениями </a:t>
              </a:r>
              <a:r>
                <a:rPr sz="1600" spc="235" dirty="0">
                  <a:solidFill>
                    <a:srgbClr val="5EBB46"/>
                  </a:solidFill>
                  <a:latin typeface="Trebuchet MS"/>
                  <a:cs typeface="Trebuchet MS"/>
                </a:rPr>
                <a:t>в </a:t>
              </a:r>
              <a:r>
                <a:rPr sz="1600" spc="285" dirty="0">
                  <a:solidFill>
                    <a:srgbClr val="5EBB46"/>
                  </a:solidFill>
                  <a:latin typeface="Trebuchet MS"/>
                  <a:cs typeface="Trebuchet MS"/>
                </a:rPr>
                <a:t>послеродовой </a:t>
              </a:r>
              <a:r>
                <a:rPr sz="1600" spc="185" dirty="0">
                  <a:solidFill>
                    <a:srgbClr val="5EBB46"/>
                  </a:solidFill>
                  <a:latin typeface="Trebuchet MS"/>
                  <a:cs typeface="Trebuchet MS"/>
                </a:rPr>
                <a:t>период, </a:t>
              </a:r>
              <a:r>
                <a:rPr sz="1600" spc="19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lang="ru-RU" sz="1600" spc="220" dirty="0">
                  <a:solidFill>
                    <a:srgbClr val="5EBB46"/>
                  </a:solidFill>
                  <a:latin typeface="Trebuchet MS"/>
                  <a:cs typeface="Trebuchet MS"/>
                </a:rPr>
                <a:t>т</a:t>
              </a:r>
              <a:r>
                <a:rPr sz="1600" spc="220" dirty="0" err="1" smtClean="0">
                  <a:solidFill>
                    <a:srgbClr val="5EBB46"/>
                  </a:solidFill>
                  <a:latin typeface="Trebuchet MS"/>
                  <a:cs typeface="Trebuchet MS"/>
                </a:rPr>
                <a:t>равмы</a:t>
              </a:r>
              <a:r>
                <a:rPr sz="1600" spc="-35" dirty="0" smtClean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600" spc="300" dirty="0">
                  <a:solidFill>
                    <a:srgbClr val="5EBB46"/>
                  </a:solidFill>
                  <a:latin typeface="Trebuchet MS"/>
                  <a:cs typeface="Trebuchet MS"/>
                </a:rPr>
                <a:t>родовых</a:t>
              </a:r>
              <a:r>
                <a:rPr sz="1600" spc="-3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600" spc="160" dirty="0">
                  <a:solidFill>
                    <a:srgbClr val="5EBB46"/>
                  </a:solidFill>
                  <a:latin typeface="Trebuchet MS"/>
                  <a:cs typeface="Trebuchet MS"/>
                </a:rPr>
                <a:t>путей,</a:t>
              </a:r>
              <a:r>
                <a:rPr sz="1600" spc="-3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600" spc="225" dirty="0">
                  <a:solidFill>
                    <a:srgbClr val="5EBB46"/>
                  </a:solidFill>
                  <a:latin typeface="Trebuchet MS"/>
                  <a:cs typeface="Trebuchet MS"/>
                </a:rPr>
                <a:t>задержание</a:t>
              </a:r>
              <a:r>
                <a:rPr sz="1600" spc="-3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600" spc="220" dirty="0">
                  <a:solidFill>
                    <a:srgbClr val="5EBB46"/>
                  </a:solidFill>
                  <a:latin typeface="Trebuchet MS"/>
                  <a:cs typeface="Trebuchet MS"/>
                </a:rPr>
                <a:t>последа,</a:t>
              </a:r>
              <a:r>
                <a:rPr sz="1600" spc="-3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600" spc="200" dirty="0">
                  <a:solidFill>
                    <a:srgbClr val="5EBB46"/>
                  </a:solidFill>
                  <a:latin typeface="Trebuchet MS"/>
                  <a:cs typeface="Trebuchet MS"/>
                </a:rPr>
                <a:t>эндометрит, </a:t>
              </a:r>
              <a:r>
                <a:rPr sz="1600" spc="-40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600" spc="285" dirty="0" err="1">
                  <a:solidFill>
                    <a:srgbClr val="5EBB46"/>
                  </a:solidFill>
                  <a:latin typeface="Trebuchet MS"/>
                  <a:cs typeface="Trebuchet MS"/>
                </a:rPr>
                <a:t>послеродовой</a:t>
              </a:r>
              <a:r>
                <a:rPr sz="1600" spc="-4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600" spc="254" dirty="0" err="1" smtClean="0">
                  <a:solidFill>
                    <a:srgbClr val="5EBB46"/>
                  </a:solidFill>
                  <a:latin typeface="Trebuchet MS"/>
                  <a:cs typeface="Trebuchet MS"/>
                </a:rPr>
                <a:t>мастит</a:t>
              </a:r>
              <a:endParaRPr lang="ru-RU" sz="1600" spc="254" dirty="0">
                <a:solidFill>
                  <a:srgbClr val="5EBB46"/>
                </a:solidFill>
                <a:latin typeface="Trebuchet MS"/>
                <a:cs typeface="Trebuchet MS"/>
              </a:endParaRPr>
            </a:p>
            <a:p>
              <a:pPr marL="12700" marR="5080">
                <a:lnSpc>
                  <a:spcPct val="130900"/>
                </a:lnSpc>
              </a:pPr>
              <a:endParaRPr sz="1600" dirty="0">
                <a:latin typeface="Trebuchet MS"/>
                <a:cs typeface="Trebuchet MS"/>
              </a:endParaRPr>
            </a:p>
            <a:p>
              <a:pPr marL="5184000">
                <a:lnSpc>
                  <a:spcPct val="150000"/>
                </a:lnSpc>
                <a:spcBef>
                  <a:spcPts val="229"/>
                </a:spcBef>
              </a:pPr>
              <a:r>
                <a:rPr lang="ru-RU" sz="1100" b="1" spc="-25" dirty="0" smtClean="0">
                  <a:solidFill>
                    <a:srgbClr val="5EBB46"/>
                  </a:solidFill>
                  <a:latin typeface="Trebuchet MS"/>
                  <a:cs typeface="Trebuchet MS"/>
                </a:rPr>
                <a:t>                                                </a:t>
              </a:r>
              <a:r>
                <a:rPr sz="1100" b="1" spc="-25" dirty="0" err="1" smtClean="0">
                  <a:solidFill>
                    <a:srgbClr val="5EBB46"/>
                  </a:solidFill>
                  <a:latin typeface="Trebuchet MS"/>
                  <a:cs typeface="Trebuchet MS"/>
                </a:rPr>
                <a:t>Преимущества</a:t>
              </a:r>
              <a:endParaRPr sz="1100" dirty="0">
                <a:latin typeface="Trebuchet MS"/>
                <a:cs typeface="Trebuchet MS"/>
              </a:endParaRPr>
            </a:p>
          </p:txBody>
        </p:sp>
        <p:sp>
          <p:nvSpPr>
            <p:cNvPr id="7" name="object 3"/>
            <p:cNvSpPr txBox="1"/>
            <p:nvPr/>
          </p:nvSpPr>
          <p:spPr>
            <a:xfrm>
              <a:off x="497480" y="2344611"/>
              <a:ext cx="869950" cy="25139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48590" indent="-136525">
                <a:lnSpc>
                  <a:spcPct val="100000"/>
                </a:lnSpc>
                <a:spcBef>
                  <a:spcPts val="100"/>
                </a:spcBef>
                <a:buSzPct val="90909"/>
                <a:buAutoNum type="arabicPlain"/>
                <a:tabLst>
                  <a:tab pos="149225" algn="l"/>
                </a:tabLst>
              </a:pPr>
              <a:r>
                <a:rPr sz="1100" b="1" spc="-15" dirty="0">
                  <a:solidFill>
                    <a:srgbClr val="5EBB46"/>
                  </a:solidFill>
                  <a:latin typeface="Trebuchet MS"/>
                  <a:cs typeface="Trebuchet MS"/>
                </a:rPr>
                <a:t>й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60" dirty="0">
                  <a:solidFill>
                    <a:srgbClr val="5EBB46"/>
                  </a:solidFill>
                  <a:latin typeface="Trebuchet MS"/>
                  <a:cs typeface="Trebuchet MS"/>
                </a:rPr>
                <a:t>д</a:t>
              </a: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ень</a:t>
              </a:r>
              <a:endParaRPr sz="1100" dirty="0">
                <a:latin typeface="Trebuchet MS"/>
                <a:cs typeface="Trebuchet MS"/>
              </a:endParaRPr>
            </a:p>
            <a:p>
              <a:pPr marL="192405">
                <a:lnSpc>
                  <a:spcPct val="100000"/>
                </a:lnSpc>
                <a:spcBef>
                  <a:spcPts val="825"/>
                </a:spcBef>
              </a:pPr>
              <a:r>
                <a:rPr sz="1100" b="1" dirty="0">
                  <a:solidFill>
                    <a:srgbClr val="231F20"/>
                  </a:solidFill>
                  <a:latin typeface="Trebuchet MS"/>
                  <a:cs typeface="Trebuchet MS"/>
                </a:rPr>
                <a:t>B</a:t>
              </a:r>
              <a:r>
                <a:rPr sz="1100" b="1" spc="-15" dirty="0">
                  <a:solidFill>
                    <a:srgbClr val="231F20"/>
                  </a:solidFill>
                  <a:latin typeface="Trebuchet MS"/>
                  <a:cs typeface="Trebuchet MS"/>
                </a:rPr>
                <a:t>O</a:t>
              </a:r>
              <a:r>
                <a:rPr sz="1100" b="1" spc="20" dirty="0">
                  <a:solidFill>
                    <a:srgbClr val="231F20"/>
                  </a:solidFill>
                  <a:latin typeface="Trebuchet MS"/>
                  <a:cs typeface="Trebuchet MS"/>
                </a:rPr>
                <a:t>VISTEM</a:t>
              </a:r>
              <a:endParaRPr sz="1100" dirty="0">
                <a:latin typeface="Trebuchet MS"/>
                <a:cs typeface="Trebuchet MS"/>
              </a:endParaRPr>
            </a:p>
            <a:p>
              <a:pPr marL="148590" indent="-136525">
                <a:lnSpc>
                  <a:spcPct val="100000"/>
                </a:lnSpc>
                <a:spcBef>
                  <a:spcPts val="565"/>
                </a:spcBef>
                <a:buSzPct val="90909"/>
                <a:buAutoNum type="arabicPlain" startAt="2"/>
                <a:tabLst>
                  <a:tab pos="149225" algn="l"/>
                </a:tabLst>
              </a:pPr>
              <a:r>
                <a:rPr sz="1100" b="1" spc="-15" dirty="0">
                  <a:solidFill>
                    <a:srgbClr val="5EBB46"/>
                  </a:solidFill>
                  <a:latin typeface="Trebuchet MS"/>
                  <a:cs typeface="Trebuchet MS"/>
                </a:rPr>
                <a:t>й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60" dirty="0">
                  <a:solidFill>
                    <a:srgbClr val="5EBB46"/>
                  </a:solidFill>
                  <a:latin typeface="Trebuchet MS"/>
                  <a:cs typeface="Trebuchet MS"/>
                </a:rPr>
                <a:t>д</a:t>
              </a: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ень</a:t>
              </a:r>
              <a:endParaRPr sz="1100" dirty="0">
                <a:latin typeface="Trebuchet MS"/>
                <a:cs typeface="Trebuchet MS"/>
              </a:endParaRPr>
            </a:p>
            <a:p>
              <a:pPr marL="192405">
                <a:lnSpc>
                  <a:spcPct val="100000"/>
                </a:lnSpc>
                <a:spcBef>
                  <a:spcPts val="825"/>
                </a:spcBef>
              </a:pPr>
              <a:r>
                <a:rPr sz="1100" b="1" dirty="0">
                  <a:solidFill>
                    <a:srgbClr val="231F20"/>
                  </a:solidFill>
                  <a:latin typeface="Trebuchet MS"/>
                  <a:cs typeface="Trebuchet MS"/>
                </a:rPr>
                <a:t>B</a:t>
              </a:r>
              <a:r>
                <a:rPr sz="1100" b="1" spc="-15" dirty="0">
                  <a:solidFill>
                    <a:srgbClr val="231F20"/>
                  </a:solidFill>
                  <a:latin typeface="Trebuchet MS"/>
                  <a:cs typeface="Trebuchet MS"/>
                </a:rPr>
                <a:t>O</a:t>
              </a:r>
              <a:r>
                <a:rPr sz="1100" b="1" spc="20" dirty="0">
                  <a:solidFill>
                    <a:srgbClr val="231F20"/>
                  </a:solidFill>
                  <a:latin typeface="Trebuchet MS"/>
                  <a:cs typeface="Trebuchet MS"/>
                </a:rPr>
                <a:t>VISTEM</a:t>
              </a:r>
              <a:endParaRPr sz="1100" dirty="0">
                <a:latin typeface="Trebuchet MS"/>
                <a:cs typeface="Trebuchet MS"/>
              </a:endParaRPr>
            </a:p>
            <a:p>
              <a:pPr marL="148590" indent="-136525">
                <a:lnSpc>
                  <a:spcPct val="100000"/>
                </a:lnSpc>
                <a:spcBef>
                  <a:spcPts val="565"/>
                </a:spcBef>
                <a:buSzPct val="90909"/>
                <a:buAutoNum type="arabicPlain" startAt="3"/>
                <a:tabLst>
                  <a:tab pos="149225" algn="l"/>
                </a:tabLst>
              </a:pPr>
              <a:r>
                <a:rPr sz="1100" b="1" spc="-15" dirty="0">
                  <a:solidFill>
                    <a:srgbClr val="5EBB46"/>
                  </a:solidFill>
                  <a:latin typeface="Trebuchet MS"/>
                  <a:cs typeface="Trebuchet MS"/>
                </a:rPr>
                <a:t>й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60" dirty="0">
                  <a:solidFill>
                    <a:srgbClr val="5EBB46"/>
                  </a:solidFill>
                  <a:latin typeface="Trebuchet MS"/>
                  <a:cs typeface="Trebuchet MS"/>
                </a:rPr>
                <a:t>д</a:t>
              </a: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ень</a:t>
              </a:r>
              <a:endParaRPr sz="1100" dirty="0">
                <a:latin typeface="Trebuchet MS"/>
                <a:cs typeface="Trebuchet MS"/>
              </a:endParaRPr>
            </a:p>
            <a:p>
              <a:pPr marL="192405">
                <a:lnSpc>
                  <a:spcPct val="100000"/>
                </a:lnSpc>
                <a:spcBef>
                  <a:spcPts val="825"/>
                </a:spcBef>
              </a:pPr>
              <a:r>
                <a:rPr sz="1100" b="1" dirty="0">
                  <a:solidFill>
                    <a:srgbClr val="231F20"/>
                  </a:solidFill>
                  <a:latin typeface="Trebuchet MS"/>
                  <a:cs typeface="Trebuchet MS"/>
                </a:rPr>
                <a:t>B</a:t>
              </a:r>
              <a:r>
                <a:rPr sz="1100" b="1" spc="-15" dirty="0">
                  <a:solidFill>
                    <a:srgbClr val="231F20"/>
                  </a:solidFill>
                  <a:latin typeface="Trebuchet MS"/>
                  <a:cs typeface="Trebuchet MS"/>
                </a:rPr>
                <a:t>O</a:t>
              </a:r>
              <a:r>
                <a:rPr sz="1100" b="1" spc="20" dirty="0">
                  <a:solidFill>
                    <a:srgbClr val="231F20"/>
                  </a:solidFill>
                  <a:latin typeface="Trebuchet MS"/>
                  <a:cs typeface="Trebuchet MS"/>
                </a:rPr>
                <a:t>VISTEM</a:t>
              </a:r>
              <a:endParaRPr sz="1100" dirty="0">
                <a:latin typeface="Trebuchet MS"/>
                <a:cs typeface="Trebuchet MS"/>
              </a:endParaRPr>
            </a:p>
            <a:p>
              <a:pPr marL="148590" indent="-136525">
                <a:lnSpc>
                  <a:spcPct val="100000"/>
                </a:lnSpc>
                <a:spcBef>
                  <a:spcPts val="570"/>
                </a:spcBef>
                <a:buSzPct val="90909"/>
                <a:buAutoNum type="arabicPlain" startAt="4"/>
                <a:tabLst>
                  <a:tab pos="149225" algn="l"/>
                </a:tabLst>
              </a:pPr>
              <a:r>
                <a:rPr sz="1100" b="1" spc="-15" dirty="0">
                  <a:solidFill>
                    <a:srgbClr val="5EBB46"/>
                  </a:solidFill>
                  <a:latin typeface="Trebuchet MS"/>
                  <a:cs typeface="Trebuchet MS"/>
                </a:rPr>
                <a:t>й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60" dirty="0">
                  <a:solidFill>
                    <a:srgbClr val="5EBB46"/>
                  </a:solidFill>
                  <a:latin typeface="Trebuchet MS"/>
                  <a:cs typeface="Trebuchet MS"/>
                </a:rPr>
                <a:t>д</a:t>
              </a: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ень</a:t>
              </a:r>
              <a:endParaRPr sz="1100" dirty="0">
                <a:latin typeface="Trebuchet MS"/>
                <a:cs typeface="Trebuchet MS"/>
              </a:endParaRPr>
            </a:p>
            <a:p>
              <a:pPr marL="192405">
                <a:lnSpc>
                  <a:spcPct val="100000"/>
                </a:lnSpc>
                <a:spcBef>
                  <a:spcPts val="825"/>
                </a:spcBef>
              </a:pPr>
              <a:r>
                <a:rPr sz="1100" b="1" dirty="0">
                  <a:solidFill>
                    <a:srgbClr val="231F20"/>
                  </a:solidFill>
                  <a:latin typeface="Trebuchet MS"/>
                  <a:cs typeface="Trebuchet MS"/>
                </a:rPr>
                <a:t>B</a:t>
              </a:r>
              <a:r>
                <a:rPr sz="1100" b="1" spc="-15" dirty="0">
                  <a:solidFill>
                    <a:srgbClr val="231F20"/>
                  </a:solidFill>
                  <a:latin typeface="Trebuchet MS"/>
                  <a:cs typeface="Trebuchet MS"/>
                </a:rPr>
                <a:t>O</a:t>
              </a:r>
              <a:r>
                <a:rPr sz="1100" b="1" spc="20" dirty="0">
                  <a:solidFill>
                    <a:srgbClr val="231F20"/>
                  </a:solidFill>
                  <a:latin typeface="Trebuchet MS"/>
                  <a:cs typeface="Trebuchet MS"/>
                </a:rPr>
                <a:t>VISTEM</a:t>
              </a:r>
              <a:endParaRPr sz="1100" dirty="0">
                <a:latin typeface="Trebuchet MS"/>
                <a:cs typeface="Trebuchet MS"/>
              </a:endParaRPr>
            </a:p>
            <a:p>
              <a:pPr marL="148590" indent="-136525">
                <a:lnSpc>
                  <a:spcPct val="100000"/>
                </a:lnSpc>
                <a:spcBef>
                  <a:spcPts val="565"/>
                </a:spcBef>
                <a:buSzPct val="90909"/>
                <a:buAutoNum type="arabicPlain" startAt="5"/>
                <a:tabLst>
                  <a:tab pos="149225" algn="l"/>
                </a:tabLst>
              </a:pPr>
              <a:r>
                <a:rPr sz="1100" b="1" spc="-15" dirty="0">
                  <a:solidFill>
                    <a:srgbClr val="5EBB46"/>
                  </a:solidFill>
                  <a:latin typeface="Trebuchet MS"/>
                  <a:cs typeface="Trebuchet MS"/>
                </a:rPr>
                <a:t>й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60" dirty="0">
                  <a:solidFill>
                    <a:srgbClr val="5EBB46"/>
                  </a:solidFill>
                  <a:latin typeface="Trebuchet MS"/>
                  <a:cs typeface="Trebuchet MS"/>
                </a:rPr>
                <a:t>д</a:t>
              </a: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ень</a:t>
              </a:r>
              <a:endParaRPr sz="1100" dirty="0">
                <a:latin typeface="Trebuchet MS"/>
                <a:cs typeface="Trebuchet MS"/>
              </a:endParaRPr>
            </a:p>
            <a:p>
              <a:pPr marL="192405">
                <a:lnSpc>
                  <a:spcPct val="100000"/>
                </a:lnSpc>
                <a:spcBef>
                  <a:spcPts val="825"/>
                </a:spcBef>
              </a:pPr>
              <a:r>
                <a:rPr sz="1100" b="1" dirty="0">
                  <a:solidFill>
                    <a:srgbClr val="231F20"/>
                  </a:solidFill>
                  <a:latin typeface="Trebuchet MS"/>
                  <a:cs typeface="Trebuchet MS"/>
                </a:rPr>
                <a:t>B</a:t>
              </a:r>
              <a:r>
                <a:rPr sz="1100" b="1" spc="-15" dirty="0">
                  <a:solidFill>
                    <a:srgbClr val="231F20"/>
                  </a:solidFill>
                  <a:latin typeface="Trebuchet MS"/>
                  <a:cs typeface="Trebuchet MS"/>
                </a:rPr>
                <a:t>O</a:t>
              </a:r>
              <a:r>
                <a:rPr sz="1100" b="1" spc="20" dirty="0">
                  <a:solidFill>
                    <a:srgbClr val="231F20"/>
                  </a:solidFill>
                  <a:latin typeface="Trebuchet MS"/>
                  <a:cs typeface="Trebuchet MS"/>
                </a:rPr>
                <a:t>VISTEM</a:t>
              </a:r>
              <a:endParaRPr sz="1100" dirty="0">
                <a:latin typeface="Trebuchet MS"/>
                <a:cs typeface="Trebuchet MS"/>
              </a:endParaRPr>
            </a:p>
          </p:txBody>
        </p:sp>
        <p:grpSp>
          <p:nvGrpSpPr>
            <p:cNvPr id="8" name="object 4"/>
            <p:cNvGrpSpPr/>
            <p:nvPr/>
          </p:nvGrpSpPr>
          <p:grpSpPr>
            <a:xfrm>
              <a:off x="1336395" y="2613507"/>
              <a:ext cx="756920" cy="172720"/>
              <a:chOff x="1336395" y="2613507"/>
              <a:chExt cx="756920" cy="172720"/>
            </a:xfrm>
          </p:grpSpPr>
          <p:pic>
            <p:nvPicPr>
              <p:cNvPr id="37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36395" y="2613507"/>
                <a:ext cx="203377" cy="172415"/>
              </a:xfrm>
              <a:prstGeom prst="rect">
                <a:avLst/>
              </a:prstGeom>
            </p:spPr>
          </p:pic>
          <p:pic>
            <p:nvPicPr>
              <p:cNvPr id="38" name="object 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18690" y="2624592"/>
                <a:ext cx="155105" cy="128485"/>
              </a:xfrm>
              <a:prstGeom prst="rect">
                <a:avLst/>
              </a:prstGeom>
            </p:spPr>
          </p:pic>
          <p:sp>
            <p:nvSpPr>
              <p:cNvPr id="39" name="object 7"/>
              <p:cNvSpPr/>
              <p:nvPr/>
            </p:nvSpPr>
            <p:spPr>
              <a:xfrm>
                <a:off x="1574558" y="2617164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70"/>
                    </a:lnTo>
                    <a:lnTo>
                      <a:pt x="399237" y="8470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091"/>
                    </a:lnTo>
                    <a:lnTo>
                      <a:pt x="393560" y="130238"/>
                    </a:lnTo>
                    <a:lnTo>
                      <a:pt x="387400" y="134391"/>
                    </a:lnTo>
                    <a:lnTo>
                      <a:pt x="386054" y="134670"/>
                    </a:lnTo>
                    <a:lnTo>
                      <a:pt x="386054" y="91694"/>
                    </a:lnTo>
                    <a:lnTo>
                      <a:pt x="378612" y="91694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08"/>
                    </a:lnTo>
                    <a:lnTo>
                      <a:pt x="351129" y="118808"/>
                    </a:lnTo>
                    <a:lnTo>
                      <a:pt x="351129" y="135915"/>
                    </a:lnTo>
                    <a:lnTo>
                      <a:pt x="331101" y="135915"/>
                    </a:lnTo>
                    <a:lnTo>
                      <a:pt x="331101" y="118808"/>
                    </a:lnTo>
                    <a:lnTo>
                      <a:pt x="323659" y="118808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08"/>
                    </a:lnTo>
                    <a:lnTo>
                      <a:pt x="296176" y="118808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08"/>
                    </a:lnTo>
                    <a:lnTo>
                      <a:pt x="268693" y="118808"/>
                    </a:lnTo>
                    <a:lnTo>
                      <a:pt x="268693" y="135915"/>
                    </a:lnTo>
                    <a:lnTo>
                      <a:pt x="248666" y="135915"/>
                    </a:lnTo>
                    <a:lnTo>
                      <a:pt x="248666" y="106591"/>
                    </a:lnTo>
                    <a:lnTo>
                      <a:pt x="241223" y="106591"/>
                    </a:lnTo>
                    <a:lnTo>
                      <a:pt x="241223" y="135915"/>
                    </a:lnTo>
                    <a:lnTo>
                      <a:pt x="221195" y="135915"/>
                    </a:lnTo>
                    <a:lnTo>
                      <a:pt x="221195" y="118808"/>
                    </a:lnTo>
                    <a:lnTo>
                      <a:pt x="213753" y="118808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08"/>
                    </a:lnTo>
                    <a:lnTo>
                      <a:pt x="186283" y="118808"/>
                    </a:lnTo>
                    <a:lnTo>
                      <a:pt x="186283" y="135915"/>
                    </a:lnTo>
                    <a:lnTo>
                      <a:pt x="166243" y="135915"/>
                    </a:lnTo>
                    <a:lnTo>
                      <a:pt x="166243" y="118808"/>
                    </a:lnTo>
                    <a:lnTo>
                      <a:pt x="158800" y="118808"/>
                    </a:lnTo>
                    <a:lnTo>
                      <a:pt x="158800" y="135915"/>
                    </a:lnTo>
                    <a:lnTo>
                      <a:pt x="138760" y="135915"/>
                    </a:lnTo>
                    <a:lnTo>
                      <a:pt x="138760" y="118808"/>
                    </a:lnTo>
                    <a:lnTo>
                      <a:pt x="131318" y="118808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694"/>
                    </a:lnTo>
                    <a:lnTo>
                      <a:pt x="103847" y="91694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66"/>
                    </a:lnTo>
                    <a:lnTo>
                      <a:pt x="393560" y="13106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70"/>
                    </a:lnTo>
                    <a:lnTo>
                      <a:pt x="398818" y="7848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06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8"/>
              <p:cNvSpPr/>
              <p:nvPr/>
            </p:nvSpPr>
            <p:spPr>
              <a:xfrm>
                <a:off x="1747304" y="2639542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26"/>
                    </a:lnTo>
                    <a:lnTo>
                      <a:pt x="156895" y="83947"/>
                    </a:lnTo>
                    <a:lnTo>
                      <a:pt x="160286" y="75628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object 9"/>
            <p:cNvSpPr txBox="1"/>
            <p:nvPr/>
          </p:nvSpPr>
          <p:spPr>
            <a:xfrm>
              <a:off x="2113248" y="2595407"/>
              <a:ext cx="26289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или</a:t>
              </a:r>
              <a:endParaRPr sz="1100">
                <a:latin typeface="Microsoft Sans Serif"/>
                <a:cs typeface="Microsoft Sans Serif"/>
              </a:endParaRPr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2398226" y="2617156"/>
              <a:ext cx="518795" cy="143510"/>
              <a:chOff x="2398226" y="2617156"/>
              <a:chExt cx="518795" cy="143510"/>
            </a:xfrm>
          </p:grpSpPr>
          <p:sp>
            <p:nvSpPr>
              <p:cNvPr id="34" name="object 11"/>
              <p:cNvSpPr/>
              <p:nvPr/>
            </p:nvSpPr>
            <p:spPr>
              <a:xfrm>
                <a:off x="2506713" y="2623538"/>
                <a:ext cx="290830" cy="128905"/>
              </a:xfrm>
              <a:custGeom>
                <a:avLst/>
                <a:gdLst/>
                <a:ahLst/>
                <a:cxnLst/>
                <a:rect l="l" t="t" r="r" b="b"/>
                <a:pathLst>
                  <a:path w="290830" h="128905">
                    <a:moveTo>
                      <a:pt x="271119" y="0"/>
                    </a:moveTo>
                    <a:lnTo>
                      <a:pt x="0" y="0"/>
                    </a:lnTo>
                    <a:lnTo>
                      <a:pt x="0" y="128485"/>
                    </a:lnTo>
                    <a:lnTo>
                      <a:pt x="271119" y="128485"/>
                    </a:lnTo>
                    <a:lnTo>
                      <a:pt x="278644" y="126961"/>
                    </a:lnTo>
                    <a:lnTo>
                      <a:pt x="284797" y="122809"/>
                    </a:lnTo>
                    <a:lnTo>
                      <a:pt x="288950" y="116655"/>
                    </a:lnTo>
                    <a:lnTo>
                      <a:pt x="290474" y="109131"/>
                    </a:lnTo>
                    <a:lnTo>
                      <a:pt x="290474" y="19354"/>
                    </a:lnTo>
                    <a:lnTo>
                      <a:pt x="288950" y="11830"/>
                    </a:lnTo>
                    <a:lnTo>
                      <a:pt x="284797" y="5676"/>
                    </a:lnTo>
                    <a:lnTo>
                      <a:pt x="278644" y="1524"/>
                    </a:lnTo>
                    <a:lnTo>
                      <a:pt x="271119" y="0"/>
                    </a:lnTo>
                    <a:close/>
                  </a:path>
                </a:pathLst>
              </a:custGeom>
              <a:solidFill>
                <a:srgbClr val="CEE6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2"/>
              <p:cNvSpPr/>
              <p:nvPr/>
            </p:nvSpPr>
            <p:spPr>
              <a:xfrm>
                <a:off x="2398226" y="2617156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25298" y="0"/>
                    </a:moveTo>
                    <a:lnTo>
                      <a:pt x="5892" y="0"/>
                    </a:lnTo>
                    <a:lnTo>
                      <a:pt x="0" y="5892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46100" y="90119"/>
                    </a:lnTo>
                    <a:lnTo>
                      <a:pt x="46100" y="53225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46088" y="45796"/>
                    </a:lnTo>
                    <a:lnTo>
                      <a:pt x="31190" y="13114"/>
                    </a:lnTo>
                    <a:lnTo>
                      <a:pt x="25298" y="0"/>
                    </a:lnTo>
                    <a:close/>
                  </a:path>
                  <a:path w="518794" h="143510">
                    <a:moveTo>
                      <a:pt x="94983" y="97574"/>
                    </a:move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300" y="141249"/>
                    </a:lnTo>
                    <a:lnTo>
                      <a:pt x="39820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close/>
                  </a:path>
                  <a:path w="518794" h="143510">
                    <a:moveTo>
                      <a:pt x="398201" y="7442"/>
                    </a:moveTo>
                    <a:lnTo>
                      <a:pt x="379882" y="7442"/>
                    </a:lnTo>
                    <a:lnTo>
                      <a:pt x="387407" y="8964"/>
                    </a:lnTo>
                    <a:lnTo>
                      <a:pt x="393560" y="13114"/>
                    </a:lnTo>
                    <a:lnTo>
                      <a:pt x="397713" y="19266"/>
                    </a:lnTo>
                    <a:lnTo>
                      <a:pt x="399237" y="26796"/>
                    </a:lnTo>
                    <a:lnTo>
                      <a:pt x="399237" y="116560"/>
                    </a:lnTo>
                    <a:lnTo>
                      <a:pt x="397713" y="124090"/>
                    </a:lnTo>
                    <a:lnTo>
                      <a:pt x="393560" y="130243"/>
                    </a:lnTo>
                    <a:lnTo>
                      <a:pt x="387407" y="134393"/>
                    </a:lnTo>
                    <a:lnTo>
                      <a:pt x="379882" y="135915"/>
                    </a:lnTo>
                    <a:lnTo>
                      <a:pt x="398207" y="135915"/>
                    </a:lnTo>
                    <a:lnTo>
                      <a:pt x="398819" y="135502"/>
                    </a:lnTo>
                    <a:lnTo>
                      <a:pt x="404569" y="126984"/>
                    </a:lnTo>
                    <a:lnTo>
                      <a:pt x="406679" y="116560"/>
                    </a:lnTo>
                    <a:lnTo>
                      <a:pt x="406679" y="96265"/>
                    </a:lnTo>
                    <a:lnTo>
                      <a:pt x="411695" y="96265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3" y="73736"/>
                    </a:lnTo>
                    <a:lnTo>
                      <a:pt x="518413" y="69621"/>
                    </a:ln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6"/>
                    </a:lnTo>
                    <a:lnTo>
                      <a:pt x="404569" y="16378"/>
                    </a:lnTo>
                    <a:lnTo>
                      <a:pt x="398819" y="7859"/>
                    </a:lnTo>
                    <a:lnTo>
                      <a:pt x="398201" y="7442"/>
                    </a:lnTo>
                    <a:close/>
                  </a:path>
                  <a:path w="518794" h="143510">
                    <a:moveTo>
                      <a:pt x="94983" y="53225"/>
                    </a:move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94983" y="90119"/>
                    </a:lnTo>
                    <a:lnTo>
                      <a:pt x="94983" y="53225"/>
                    </a:lnTo>
                    <a:close/>
                  </a:path>
                  <a:path w="518794" h="143510">
                    <a:moveTo>
                      <a:pt x="379882" y="0"/>
                    </a:moveTo>
                    <a:lnTo>
                      <a:pt x="87541" y="0"/>
                    </a:lnTo>
                    <a:lnTo>
                      <a:pt x="87541" y="45796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98201" y="7442"/>
                    </a:lnTo>
                    <a:lnTo>
                      <a:pt x="390300" y="2109"/>
                    </a:lnTo>
                    <a:lnTo>
                      <a:pt x="379882" y="0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6" name="object 1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02077" y="2639230"/>
                <a:ext cx="282194" cy="115793"/>
              </a:xfrm>
              <a:prstGeom prst="rect">
                <a:avLst/>
              </a:prstGeom>
            </p:spPr>
          </p:pic>
        </p:grpSp>
        <p:grpSp>
          <p:nvGrpSpPr>
            <p:cNvPr id="11" name="object 14"/>
            <p:cNvGrpSpPr/>
            <p:nvPr/>
          </p:nvGrpSpPr>
          <p:grpSpPr>
            <a:xfrm>
              <a:off x="1336395" y="3125497"/>
              <a:ext cx="756920" cy="172720"/>
              <a:chOff x="1336395" y="3125497"/>
              <a:chExt cx="756920" cy="172720"/>
            </a:xfrm>
          </p:grpSpPr>
          <p:pic>
            <p:nvPicPr>
              <p:cNvPr id="30" name="object 15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36395" y="3125497"/>
                <a:ext cx="203377" cy="172415"/>
              </a:xfrm>
              <a:prstGeom prst="rect">
                <a:avLst/>
              </a:prstGeom>
            </p:spPr>
          </p:pic>
          <p:pic>
            <p:nvPicPr>
              <p:cNvPr id="31" name="object 1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18690" y="3136581"/>
                <a:ext cx="155105" cy="128485"/>
              </a:xfrm>
              <a:prstGeom prst="rect">
                <a:avLst/>
              </a:prstGeom>
            </p:spPr>
          </p:pic>
          <p:sp>
            <p:nvSpPr>
              <p:cNvPr id="32" name="object 17"/>
              <p:cNvSpPr/>
              <p:nvPr/>
            </p:nvSpPr>
            <p:spPr>
              <a:xfrm>
                <a:off x="1574558" y="3129152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70"/>
                    </a:lnTo>
                    <a:lnTo>
                      <a:pt x="399237" y="8470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091"/>
                    </a:lnTo>
                    <a:lnTo>
                      <a:pt x="393560" y="130238"/>
                    </a:lnTo>
                    <a:lnTo>
                      <a:pt x="387400" y="134391"/>
                    </a:lnTo>
                    <a:lnTo>
                      <a:pt x="386054" y="134670"/>
                    </a:lnTo>
                    <a:lnTo>
                      <a:pt x="386054" y="91706"/>
                    </a:lnTo>
                    <a:lnTo>
                      <a:pt x="378612" y="91706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21"/>
                    </a:lnTo>
                    <a:lnTo>
                      <a:pt x="351129" y="118821"/>
                    </a:lnTo>
                    <a:lnTo>
                      <a:pt x="351129" y="135915"/>
                    </a:lnTo>
                    <a:lnTo>
                      <a:pt x="331101" y="135915"/>
                    </a:lnTo>
                    <a:lnTo>
                      <a:pt x="331101" y="118821"/>
                    </a:lnTo>
                    <a:lnTo>
                      <a:pt x="323659" y="118821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21"/>
                    </a:lnTo>
                    <a:lnTo>
                      <a:pt x="268693" y="118821"/>
                    </a:lnTo>
                    <a:lnTo>
                      <a:pt x="268693" y="135915"/>
                    </a:lnTo>
                    <a:lnTo>
                      <a:pt x="248666" y="135915"/>
                    </a:lnTo>
                    <a:lnTo>
                      <a:pt x="248666" y="106603"/>
                    </a:lnTo>
                    <a:lnTo>
                      <a:pt x="241223" y="106603"/>
                    </a:lnTo>
                    <a:lnTo>
                      <a:pt x="241223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21"/>
                    </a:lnTo>
                    <a:lnTo>
                      <a:pt x="186283" y="118821"/>
                    </a:lnTo>
                    <a:lnTo>
                      <a:pt x="186283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800" y="118821"/>
                    </a:lnTo>
                    <a:lnTo>
                      <a:pt x="158800" y="135915"/>
                    </a:lnTo>
                    <a:lnTo>
                      <a:pt x="138760" y="135915"/>
                    </a:lnTo>
                    <a:lnTo>
                      <a:pt x="138760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706"/>
                    </a:lnTo>
                    <a:lnTo>
                      <a:pt x="103847" y="91706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66"/>
                    </a:lnTo>
                    <a:lnTo>
                      <a:pt x="393560" y="13119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70"/>
                    </a:lnTo>
                    <a:lnTo>
                      <a:pt x="398818" y="7848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19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296" y="141249"/>
                    </a:lnTo>
                    <a:lnTo>
                      <a:pt x="398208" y="135915"/>
                    </a:lnTo>
                    <a:lnTo>
                      <a:pt x="398818" y="135509"/>
                    </a:lnTo>
                    <a:lnTo>
                      <a:pt x="404571" y="12698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18"/>
              <p:cNvSpPr/>
              <p:nvPr/>
            </p:nvSpPr>
            <p:spPr>
              <a:xfrm>
                <a:off x="1747304" y="3151530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26"/>
                    </a:lnTo>
                    <a:lnTo>
                      <a:pt x="156895" y="83947"/>
                    </a:lnTo>
                    <a:lnTo>
                      <a:pt x="160286" y="75628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2" name="object 19"/>
            <p:cNvGrpSpPr/>
            <p:nvPr/>
          </p:nvGrpSpPr>
          <p:grpSpPr>
            <a:xfrm>
              <a:off x="1336395" y="3637486"/>
              <a:ext cx="756920" cy="172720"/>
              <a:chOff x="1336395" y="3637486"/>
              <a:chExt cx="756920" cy="172720"/>
            </a:xfrm>
          </p:grpSpPr>
          <p:pic>
            <p:nvPicPr>
              <p:cNvPr id="26" name="object 2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336395" y="3637486"/>
                <a:ext cx="203377" cy="172415"/>
              </a:xfrm>
              <a:prstGeom prst="rect">
                <a:avLst/>
              </a:prstGeom>
            </p:spPr>
          </p:pic>
          <p:pic>
            <p:nvPicPr>
              <p:cNvPr id="27" name="object 2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18690" y="3648571"/>
                <a:ext cx="155105" cy="128485"/>
              </a:xfrm>
              <a:prstGeom prst="rect">
                <a:avLst/>
              </a:prstGeom>
            </p:spPr>
          </p:pic>
          <p:sp>
            <p:nvSpPr>
              <p:cNvPr id="28" name="object 22"/>
              <p:cNvSpPr/>
              <p:nvPr/>
            </p:nvSpPr>
            <p:spPr>
              <a:xfrm>
                <a:off x="1574558" y="3641140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70"/>
                    </a:lnTo>
                    <a:lnTo>
                      <a:pt x="399237" y="8483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091"/>
                    </a:lnTo>
                    <a:lnTo>
                      <a:pt x="393560" y="130251"/>
                    </a:lnTo>
                    <a:lnTo>
                      <a:pt x="387400" y="134391"/>
                    </a:lnTo>
                    <a:lnTo>
                      <a:pt x="386054" y="134670"/>
                    </a:lnTo>
                    <a:lnTo>
                      <a:pt x="386054" y="91706"/>
                    </a:lnTo>
                    <a:lnTo>
                      <a:pt x="378612" y="91706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21"/>
                    </a:lnTo>
                    <a:lnTo>
                      <a:pt x="351129" y="118821"/>
                    </a:lnTo>
                    <a:lnTo>
                      <a:pt x="351129" y="135915"/>
                    </a:lnTo>
                    <a:lnTo>
                      <a:pt x="331101" y="135915"/>
                    </a:lnTo>
                    <a:lnTo>
                      <a:pt x="331101" y="118821"/>
                    </a:lnTo>
                    <a:lnTo>
                      <a:pt x="323659" y="118821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21"/>
                    </a:lnTo>
                    <a:lnTo>
                      <a:pt x="268693" y="118821"/>
                    </a:lnTo>
                    <a:lnTo>
                      <a:pt x="268693" y="135915"/>
                    </a:lnTo>
                    <a:lnTo>
                      <a:pt x="248666" y="135915"/>
                    </a:lnTo>
                    <a:lnTo>
                      <a:pt x="248666" y="106603"/>
                    </a:lnTo>
                    <a:lnTo>
                      <a:pt x="241223" y="106603"/>
                    </a:lnTo>
                    <a:lnTo>
                      <a:pt x="241223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21"/>
                    </a:lnTo>
                    <a:lnTo>
                      <a:pt x="186283" y="118821"/>
                    </a:lnTo>
                    <a:lnTo>
                      <a:pt x="186283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800" y="118821"/>
                    </a:lnTo>
                    <a:lnTo>
                      <a:pt x="158800" y="135915"/>
                    </a:lnTo>
                    <a:lnTo>
                      <a:pt x="138760" y="135915"/>
                    </a:lnTo>
                    <a:lnTo>
                      <a:pt x="138760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706"/>
                    </a:lnTo>
                    <a:lnTo>
                      <a:pt x="103847" y="91706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66"/>
                    </a:lnTo>
                    <a:lnTo>
                      <a:pt x="393560" y="13119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83"/>
                    </a:lnTo>
                    <a:lnTo>
                      <a:pt x="398818" y="7861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19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296" y="141249"/>
                    </a:lnTo>
                    <a:lnTo>
                      <a:pt x="398208" y="135915"/>
                    </a:lnTo>
                    <a:lnTo>
                      <a:pt x="398818" y="135509"/>
                    </a:lnTo>
                    <a:lnTo>
                      <a:pt x="404571" y="12698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3"/>
              <p:cNvSpPr/>
              <p:nvPr/>
            </p:nvSpPr>
            <p:spPr>
              <a:xfrm>
                <a:off x="1747304" y="3663517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26"/>
                    </a:lnTo>
                    <a:lnTo>
                      <a:pt x="156895" y="83947"/>
                    </a:lnTo>
                    <a:lnTo>
                      <a:pt x="160286" y="75628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24"/>
            <p:cNvGrpSpPr/>
            <p:nvPr/>
          </p:nvGrpSpPr>
          <p:grpSpPr>
            <a:xfrm>
              <a:off x="1336395" y="4149477"/>
              <a:ext cx="756920" cy="172720"/>
              <a:chOff x="1336395" y="4149477"/>
              <a:chExt cx="756920" cy="172720"/>
            </a:xfrm>
          </p:grpSpPr>
          <p:pic>
            <p:nvPicPr>
              <p:cNvPr id="22" name="object 25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36395" y="4149477"/>
                <a:ext cx="203377" cy="172415"/>
              </a:xfrm>
              <a:prstGeom prst="rect">
                <a:avLst/>
              </a:prstGeom>
            </p:spPr>
          </p:pic>
          <p:pic>
            <p:nvPicPr>
              <p:cNvPr id="23" name="object 2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18690" y="4160560"/>
                <a:ext cx="155105" cy="128485"/>
              </a:xfrm>
              <a:prstGeom prst="rect">
                <a:avLst/>
              </a:prstGeom>
            </p:spPr>
          </p:pic>
          <p:sp>
            <p:nvSpPr>
              <p:cNvPr id="24" name="object 27"/>
              <p:cNvSpPr/>
              <p:nvPr/>
            </p:nvSpPr>
            <p:spPr>
              <a:xfrm>
                <a:off x="1574558" y="4153128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70"/>
                    </a:lnTo>
                    <a:lnTo>
                      <a:pt x="399237" y="8483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104"/>
                    </a:lnTo>
                    <a:lnTo>
                      <a:pt x="393560" y="130251"/>
                    </a:lnTo>
                    <a:lnTo>
                      <a:pt x="387400" y="134391"/>
                    </a:lnTo>
                    <a:lnTo>
                      <a:pt x="386054" y="134670"/>
                    </a:lnTo>
                    <a:lnTo>
                      <a:pt x="386054" y="91706"/>
                    </a:lnTo>
                    <a:lnTo>
                      <a:pt x="378612" y="91706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21"/>
                    </a:lnTo>
                    <a:lnTo>
                      <a:pt x="351129" y="118821"/>
                    </a:lnTo>
                    <a:lnTo>
                      <a:pt x="351129" y="135915"/>
                    </a:lnTo>
                    <a:lnTo>
                      <a:pt x="331101" y="135915"/>
                    </a:lnTo>
                    <a:lnTo>
                      <a:pt x="331101" y="118821"/>
                    </a:lnTo>
                    <a:lnTo>
                      <a:pt x="323659" y="118821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21"/>
                    </a:lnTo>
                    <a:lnTo>
                      <a:pt x="268693" y="118821"/>
                    </a:lnTo>
                    <a:lnTo>
                      <a:pt x="268693" y="135915"/>
                    </a:lnTo>
                    <a:lnTo>
                      <a:pt x="248666" y="135915"/>
                    </a:lnTo>
                    <a:lnTo>
                      <a:pt x="248666" y="106591"/>
                    </a:lnTo>
                    <a:lnTo>
                      <a:pt x="241223" y="106591"/>
                    </a:lnTo>
                    <a:lnTo>
                      <a:pt x="241223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21"/>
                    </a:lnTo>
                    <a:lnTo>
                      <a:pt x="186283" y="118821"/>
                    </a:lnTo>
                    <a:lnTo>
                      <a:pt x="186283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800" y="118821"/>
                    </a:lnTo>
                    <a:lnTo>
                      <a:pt x="158800" y="135915"/>
                    </a:lnTo>
                    <a:lnTo>
                      <a:pt x="138760" y="135915"/>
                    </a:lnTo>
                    <a:lnTo>
                      <a:pt x="138760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706"/>
                    </a:lnTo>
                    <a:lnTo>
                      <a:pt x="103847" y="91706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66"/>
                    </a:lnTo>
                    <a:lnTo>
                      <a:pt x="393560" y="13119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83"/>
                    </a:lnTo>
                    <a:lnTo>
                      <a:pt x="398818" y="7861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19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296" y="141249"/>
                    </a:lnTo>
                    <a:lnTo>
                      <a:pt x="398208" y="135915"/>
                    </a:lnTo>
                    <a:lnTo>
                      <a:pt x="398818" y="135509"/>
                    </a:lnTo>
                    <a:lnTo>
                      <a:pt x="404571" y="12698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8"/>
              <p:cNvSpPr/>
              <p:nvPr/>
            </p:nvSpPr>
            <p:spPr>
              <a:xfrm>
                <a:off x="1747304" y="4175505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26"/>
                    </a:lnTo>
                    <a:lnTo>
                      <a:pt x="156895" y="83947"/>
                    </a:lnTo>
                    <a:lnTo>
                      <a:pt x="160286" y="75641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4" name="object 29"/>
            <p:cNvGrpSpPr/>
            <p:nvPr/>
          </p:nvGrpSpPr>
          <p:grpSpPr>
            <a:xfrm>
              <a:off x="1336395" y="4661466"/>
              <a:ext cx="756920" cy="172720"/>
              <a:chOff x="1336395" y="4661466"/>
              <a:chExt cx="756920" cy="172720"/>
            </a:xfrm>
          </p:grpSpPr>
          <p:pic>
            <p:nvPicPr>
              <p:cNvPr id="18" name="object 30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336395" y="4661466"/>
                <a:ext cx="203377" cy="172415"/>
              </a:xfrm>
              <a:prstGeom prst="rect">
                <a:avLst/>
              </a:prstGeom>
            </p:spPr>
          </p:pic>
          <p:pic>
            <p:nvPicPr>
              <p:cNvPr id="19" name="object 3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18690" y="4672550"/>
                <a:ext cx="155105" cy="128485"/>
              </a:xfrm>
              <a:prstGeom prst="rect">
                <a:avLst/>
              </a:prstGeom>
            </p:spPr>
          </p:pic>
          <p:sp>
            <p:nvSpPr>
              <p:cNvPr id="20" name="object 32"/>
              <p:cNvSpPr/>
              <p:nvPr/>
            </p:nvSpPr>
            <p:spPr>
              <a:xfrm>
                <a:off x="1574558" y="4665116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83"/>
                    </a:lnTo>
                    <a:lnTo>
                      <a:pt x="399237" y="8483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104"/>
                    </a:lnTo>
                    <a:lnTo>
                      <a:pt x="393560" y="130251"/>
                    </a:lnTo>
                    <a:lnTo>
                      <a:pt x="387400" y="134404"/>
                    </a:lnTo>
                    <a:lnTo>
                      <a:pt x="386054" y="134683"/>
                    </a:lnTo>
                    <a:lnTo>
                      <a:pt x="386054" y="91719"/>
                    </a:lnTo>
                    <a:lnTo>
                      <a:pt x="378612" y="91719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21"/>
                    </a:lnTo>
                    <a:lnTo>
                      <a:pt x="351129" y="118821"/>
                    </a:lnTo>
                    <a:lnTo>
                      <a:pt x="351129" y="135915"/>
                    </a:lnTo>
                    <a:lnTo>
                      <a:pt x="331101" y="135915"/>
                    </a:lnTo>
                    <a:lnTo>
                      <a:pt x="331101" y="118821"/>
                    </a:lnTo>
                    <a:lnTo>
                      <a:pt x="323659" y="118821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21"/>
                    </a:lnTo>
                    <a:lnTo>
                      <a:pt x="268693" y="118821"/>
                    </a:lnTo>
                    <a:lnTo>
                      <a:pt x="268693" y="135915"/>
                    </a:lnTo>
                    <a:lnTo>
                      <a:pt x="248666" y="135915"/>
                    </a:lnTo>
                    <a:lnTo>
                      <a:pt x="248666" y="106616"/>
                    </a:lnTo>
                    <a:lnTo>
                      <a:pt x="241223" y="106616"/>
                    </a:lnTo>
                    <a:lnTo>
                      <a:pt x="241223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21"/>
                    </a:lnTo>
                    <a:lnTo>
                      <a:pt x="186283" y="118821"/>
                    </a:lnTo>
                    <a:lnTo>
                      <a:pt x="186283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800" y="118821"/>
                    </a:lnTo>
                    <a:lnTo>
                      <a:pt x="158800" y="135915"/>
                    </a:lnTo>
                    <a:lnTo>
                      <a:pt x="138760" y="135915"/>
                    </a:lnTo>
                    <a:lnTo>
                      <a:pt x="138760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719"/>
                    </a:lnTo>
                    <a:lnTo>
                      <a:pt x="103847" y="91719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66"/>
                    </a:lnTo>
                    <a:lnTo>
                      <a:pt x="393560" y="13119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83"/>
                    </a:lnTo>
                    <a:lnTo>
                      <a:pt x="398818" y="7861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19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296" y="141249"/>
                    </a:lnTo>
                    <a:lnTo>
                      <a:pt x="398208" y="135915"/>
                    </a:lnTo>
                    <a:lnTo>
                      <a:pt x="398818" y="135509"/>
                    </a:lnTo>
                    <a:lnTo>
                      <a:pt x="404571" y="127000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3"/>
              <p:cNvSpPr/>
              <p:nvPr/>
            </p:nvSpPr>
            <p:spPr>
              <a:xfrm>
                <a:off x="1747304" y="4687493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39"/>
                    </a:lnTo>
                    <a:lnTo>
                      <a:pt x="156895" y="83947"/>
                    </a:lnTo>
                    <a:lnTo>
                      <a:pt x="160286" y="75641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" name="object 34"/>
            <p:cNvSpPr txBox="1"/>
            <p:nvPr/>
          </p:nvSpPr>
          <p:spPr>
            <a:xfrm>
              <a:off x="444500" y="5351017"/>
              <a:ext cx="3214370" cy="6959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Лечение</a:t>
              </a:r>
              <a:r>
                <a:rPr sz="1100" spc="-4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проводится</a:t>
              </a:r>
              <a:endParaRPr sz="1100">
                <a:latin typeface="Microsoft Sans Serif"/>
                <a:cs typeface="Microsoft Sans Serif"/>
              </a:endParaRPr>
            </a:p>
            <a:p>
              <a:pPr marL="12700">
                <a:lnSpc>
                  <a:spcPct val="100000"/>
                </a:lnSpc>
              </a:pP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совместно 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антибиотикотерапией</a:t>
              </a:r>
              <a:endParaRPr sz="1100">
                <a:latin typeface="Microsoft Sans Serif"/>
                <a:cs typeface="Microsoft Sans Serif"/>
              </a:endParaRPr>
            </a:p>
            <a:p>
              <a:pPr marL="12700" marR="5080">
                <a:lnSpc>
                  <a:spcPct val="100000"/>
                </a:lnSpc>
              </a:pPr>
              <a:r>
                <a:rPr sz="1100" spc="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и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другими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химико-терапевтическими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средствами, </a:t>
              </a:r>
              <a:r>
                <a:rPr sz="1100" spc="-28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применяемыми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при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лечении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данной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патологии.</a:t>
              </a:r>
              <a:endParaRPr sz="1100">
                <a:latin typeface="Microsoft Sans Serif"/>
                <a:cs typeface="Microsoft Sans Serif"/>
              </a:endParaRPr>
            </a:p>
          </p:txBody>
        </p:sp>
        <p:sp>
          <p:nvSpPr>
            <p:cNvPr id="16" name="object 35"/>
            <p:cNvSpPr txBox="1"/>
            <p:nvPr/>
          </p:nvSpPr>
          <p:spPr>
            <a:xfrm>
              <a:off x="5145858" y="1926969"/>
              <a:ext cx="1999614" cy="458660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2405" marR="5080" indent="-180340">
                <a:lnSpc>
                  <a:spcPct val="100000"/>
                </a:lnSpc>
                <a:spcBef>
                  <a:spcPts val="100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Во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130" dirty="0">
                  <a:solidFill>
                    <a:srgbClr val="6D6E71"/>
                  </a:solidFill>
                  <a:latin typeface="Arial"/>
                  <a:cs typeface="Arial"/>
                </a:rPr>
                <a:t>танов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ление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с</a:t>
              </a:r>
              <a:r>
                <a:rPr sz="1100" i="1" spc="-310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225" dirty="0">
                  <a:solidFill>
                    <a:srgbClr val="6D6E71"/>
                  </a:solidFill>
                  <a:latin typeface="Arial"/>
                  <a:cs typeface="Arial"/>
                </a:rPr>
                <a:t>р</a:t>
              </a:r>
              <a:r>
                <a:rPr sz="1100" i="1" spc="-155" dirty="0">
                  <a:solidFill>
                    <a:srgbClr val="6D6E71"/>
                  </a:solidFill>
                  <a:latin typeface="Arial"/>
                  <a:cs typeface="Arial"/>
                </a:rPr>
                <a:t>ук</a:t>
              </a:r>
              <a:r>
                <a:rPr sz="1100" i="1" spc="-245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урно- 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функциональной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ц</a:t>
              </a:r>
              <a:r>
                <a:rPr sz="1100" i="1" spc="-8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ло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160" dirty="0">
                  <a:solidFill>
                    <a:srgbClr val="6D6E71"/>
                  </a:solidFill>
                  <a:latin typeface="Arial"/>
                  <a:cs typeface="Arial"/>
                </a:rPr>
                <a:t>тно</a:t>
              </a:r>
              <a:r>
                <a:rPr sz="1100" i="1" spc="-130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175" dirty="0">
                  <a:solidFill>
                    <a:srgbClr val="6D6E71"/>
                  </a:solidFill>
                  <a:latin typeface="Arial"/>
                  <a:cs typeface="Arial"/>
                </a:rPr>
                <a:t>ти 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р</a:t>
              </a:r>
              <a:r>
                <a:rPr sz="1100" i="1" spc="-7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д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овых </a:t>
              </a:r>
              <a:r>
                <a:rPr sz="1100" i="1" dirty="0">
                  <a:solidFill>
                    <a:srgbClr val="6D6E71"/>
                  </a:solidFill>
                  <a:latin typeface="Arial"/>
                  <a:cs typeface="Arial"/>
                </a:rPr>
                <a:t>п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185" dirty="0">
                  <a:solidFill>
                    <a:srgbClr val="6D6E71"/>
                  </a:solidFill>
                  <a:latin typeface="Arial"/>
                  <a:cs typeface="Arial"/>
                </a:rPr>
                <a:t>тей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после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9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320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240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ла</a:t>
              </a:r>
              <a:endParaRPr sz="1100" dirty="0">
                <a:latin typeface="Arial"/>
                <a:cs typeface="Arial"/>
              </a:endParaRPr>
            </a:p>
            <a:p>
              <a:pPr marL="192405" marR="163195" indent="-180340">
                <a:lnSpc>
                  <a:spcPct val="100000"/>
                </a:lnSpc>
                <a:spcBef>
                  <a:spcPts val="844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Сокра</a:t>
              </a:r>
              <a:r>
                <a:rPr sz="1100" i="1" spc="-110" dirty="0">
                  <a:solidFill>
                    <a:srgbClr val="6D6E71"/>
                  </a:solidFill>
                  <a:latin typeface="Arial"/>
                  <a:cs typeface="Arial"/>
                </a:rPr>
                <a:t>щ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ение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сро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к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ов 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послеродового 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130" dirty="0">
                  <a:solidFill>
                    <a:srgbClr val="6D6E71"/>
                  </a:solidFill>
                  <a:latin typeface="Arial"/>
                  <a:cs typeface="Arial"/>
                </a:rPr>
                <a:t>танов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ления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жи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9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145" dirty="0">
                  <a:solidFill>
                    <a:srgbClr val="6D6E71"/>
                  </a:solidFill>
                  <a:latin typeface="Arial"/>
                  <a:cs typeface="Arial"/>
                </a:rPr>
                <a:t>тного</a:t>
              </a:r>
              <a:endParaRPr sz="1100" dirty="0">
                <a:latin typeface="Arial"/>
                <a:cs typeface="Arial"/>
              </a:endParaRPr>
            </a:p>
            <a:p>
              <a:pPr marL="192405" marR="76200" indent="-180340">
                <a:lnSpc>
                  <a:spcPct val="100000"/>
                </a:lnSpc>
                <a:spcBef>
                  <a:spcPts val="844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140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меньшение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исп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л</a:t>
              </a:r>
              <a:r>
                <a:rPr sz="1100" i="1" spc="-70" dirty="0">
                  <a:solidFill>
                    <a:srgbClr val="6D6E71"/>
                  </a:solidFill>
                  <a:latin typeface="Arial"/>
                  <a:cs typeface="Arial"/>
                </a:rPr>
                <a:t>ь</a:t>
              </a:r>
              <a:r>
                <a:rPr sz="1100" i="1" spc="5" dirty="0">
                  <a:solidFill>
                    <a:srgbClr val="6D6E71"/>
                  </a:solidFill>
                  <a:latin typeface="Arial"/>
                  <a:cs typeface="Arial"/>
                </a:rPr>
                <a:t>з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ования  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пр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185" dirty="0">
                  <a:solidFill>
                    <a:srgbClr val="6D6E71"/>
                  </a:solidFill>
                  <a:latin typeface="Arial"/>
                  <a:cs typeface="Arial"/>
                </a:rPr>
                <a:t>ти</a:t>
              </a:r>
              <a:r>
                <a:rPr sz="1100" i="1" spc="-15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омикробных 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ср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д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170" dirty="0">
                  <a:solidFill>
                    <a:srgbClr val="6D6E71"/>
                  </a:solidFill>
                  <a:latin typeface="Arial"/>
                  <a:cs typeface="Arial"/>
                </a:rPr>
                <a:t>тв  </a:t>
              </a:r>
              <a:r>
                <a:rPr sz="1100" i="1" spc="-1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75" dirty="0">
                  <a:solidFill>
                    <a:srgbClr val="6D6E71"/>
                  </a:solidFill>
                  <a:latin typeface="Arial"/>
                  <a:cs typeface="Arial"/>
                </a:rPr>
                <a:t>х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еме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85" dirty="0">
                  <a:solidFill>
                    <a:srgbClr val="6D6E71"/>
                  </a:solidFill>
                  <a:latin typeface="Arial"/>
                  <a:cs typeface="Arial"/>
                </a:rPr>
                <a:t>профилактики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15" dirty="0">
                  <a:solidFill>
                    <a:srgbClr val="6D6E71"/>
                  </a:solidFill>
                  <a:latin typeface="Arial"/>
                  <a:cs typeface="Arial"/>
                </a:rPr>
                <a:t>и  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л</a:t>
              </a:r>
              <a:r>
                <a:rPr sz="1100" i="1" spc="-70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чения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за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ч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475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силения  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активации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кл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320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229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чного  </a:t>
              </a:r>
              <a:r>
                <a:rPr sz="1100" i="1" spc="-140" dirty="0">
                  <a:solidFill>
                    <a:srgbClr val="6D6E71"/>
                  </a:solidFill>
                  <a:latin typeface="Arial"/>
                  <a:cs typeface="Arial"/>
                </a:rPr>
                <a:t>иммунитета</a:t>
              </a:r>
              <a:endParaRPr sz="1100" dirty="0">
                <a:latin typeface="Arial"/>
                <a:cs typeface="Arial"/>
              </a:endParaRPr>
            </a:p>
            <a:p>
              <a:pPr marL="192405" marR="438784" indent="-180340">
                <a:lnSpc>
                  <a:spcPct val="100000"/>
                </a:lnSpc>
                <a:spcBef>
                  <a:spcPts val="850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170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к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орение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9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280" dirty="0">
                  <a:solidFill>
                    <a:srgbClr val="6D6E71"/>
                  </a:solidFill>
                  <a:latin typeface="Arial"/>
                  <a:cs typeface="Arial"/>
                </a:rPr>
                <a:t>тто</a:t>
              </a:r>
              <a:r>
                <a:rPr sz="1100" i="1" spc="-235" dirty="0">
                  <a:solidFill>
                    <a:srgbClr val="6D6E71"/>
                  </a:solidFill>
                  <a:latin typeface="Arial"/>
                  <a:cs typeface="Arial"/>
                </a:rPr>
                <a:t>р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ж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ения  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некр</a:t>
              </a:r>
              <a:r>
                <a:rPr sz="1100" i="1" spc="-7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295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210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ческих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мас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endParaRPr sz="1100" dirty="0">
                <a:latin typeface="Arial"/>
                <a:cs typeface="Arial"/>
              </a:endParaRPr>
            </a:p>
            <a:p>
              <a:pPr marL="192405" marR="52069" indent="-180340">
                <a:lnSpc>
                  <a:spcPct val="100000"/>
                </a:lnSpc>
                <a:spcBef>
                  <a:spcPts val="844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70" dirty="0">
                  <a:solidFill>
                    <a:srgbClr val="6D6E71"/>
                  </a:solidFill>
                  <a:latin typeface="Arial"/>
                  <a:cs typeface="Arial"/>
                </a:rPr>
                <a:t>Активирование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регенерации  </a:t>
              </a:r>
              <a:r>
                <a:rPr sz="1100" i="1" spc="-315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190" dirty="0">
                  <a:solidFill>
                    <a:srgbClr val="6D6E71"/>
                  </a:solidFill>
                  <a:latin typeface="Arial"/>
                  <a:cs typeface="Arial"/>
                </a:rPr>
                <a:t>к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аней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за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ч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475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75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д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75" dirty="0">
                  <a:solidFill>
                    <a:srgbClr val="6D6E71"/>
                  </a:solidFill>
                  <a:latin typeface="Arial"/>
                  <a:cs typeface="Arial"/>
                </a:rPr>
                <a:t>р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ж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ания</a:t>
              </a:r>
              <a:endParaRPr sz="1100" dirty="0">
                <a:latin typeface="Arial"/>
                <a:cs typeface="Arial"/>
              </a:endParaRPr>
            </a:p>
            <a:p>
              <a:pPr marL="192405" marR="120014">
                <a:lnSpc>
                  <a:spcPct val="100000"/>
                </a:lnSpc>
              </a:pPr>
              <a:r>
                <a:rPr sz="1100" i="1" spc="-1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препар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а</a:t>
              </a:r>
              <a:r>
                <a:rPr sz="1100" i="1" spc="-265" dirty="0">
                  <a:solidFill>
                    <a:srgbClr val="6D6E71"/>
                  </a:solidFill>
                  <a:latin typeface="Arial"/>
                  <a:cs typeface="Arial"/>
                </a:rPr>
                <a:t>те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пр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185" dirty="0">
                  <a:solidFill>
                    <a:srgbClr val="6D6E71"/>
                  </a:solidFill>
                  <a:latin typeface="Arial"/>
                  <a:cs typeface="Arial"/>
                </a:rPr>
                <a:t>ти</a:t>
              </a:r>
              <a:r>
                <a:rPr sz="1100" i="1" spc="-15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оспа</a:t>
              </a:r>
              <a:r>
                <a:rPr sz="1100" i="1" spc="70" dirty="0">
                  <a:solidFill>
                    <a:srgbClr val="6D6E71"/>
                  </a:solidFill>
                  <a:latin typeface="Arial"/>
                  <a:cs typeface="Arial"/>
                </a:rPr>
                <a:t>-  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л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320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240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льных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120" dirty="0">
                  <a:solidFill>
                    <a:srgbClr val="6D6E71"/>
                  </a:solidFill>
                  <a:latin typeface="Arial"/>
                  <a:cs typeface="Arial"/>
                </a:rPr>
                <a:t>факторов</a:t>
              </a:r>
              <a:endParaRPr sz="1100" dirty="0">
                <a:latin typeface="Arial"/>
                <a:cs typeface="Arial"/>
              </a:endParaRPr>
            </a:p>
            <a:p>
              <a:pPr marL="192405">
                <a:lnSpc>
                  <a:spcPct val="100000"/>
                </a:lnSpc>
              </a:pPr>
              <a:r>
                <a:rPr sz="1100" i="1" spc="-20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120" dirty="0">
                  <a:solidFill>
                    <a:srgbClr val="6D6E71"/>
                  </a:solidFill>
                  <a:latin typeface="Arial"/>
                  <a:cs typeface="Arial"/>
                </a:rPr>
                <a:t>факторов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ро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270" dirty="0">
                  <a:solidFill>
                    <a:srgbClr val="6D6E71"/>
                  </a:solidFill>
                  <a:latin typeface="Arial"/>
                  <a:cs typeface="Arial"/>
                </a:rPr>
                <a:t>та</a:t>
              </a:r>
              <a:endParaRPr sz="1100" dirty="0">
                <a:latin typeface="Arial"/>
                <a:cs typeface="Arial"/>
              </a:endParaRPr>
            </a:p>
            <a:p>
              <a:pPr marL="192405" marR="60325" indent="-180340">
                <a:lnSpc>
                  <a:spcPct val="100000"/>
                </a:lnSpc>
                <a:spcBef>
                  <a:spcPts val="850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Нормализация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гормональ</a:t>
              </a:r>
              <a:r>
                <a:rPr sz="1100" i="1" spc="70" dirty="0">
                  <a:solidFill>
                    <a:srgbClr val="6D6E71"/>
                  </a:solidFill>
                  <a:latin typeface="Arial"/>
                  <a:cs typeface="Arial"/>
                </a:rPr>
                <a:t>-  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ного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90" dirty="0">
                  <a:solidFill>
                    <a:srgbClr val="6D6E71"/>
                  </a:solidFill>
                  <a:latin typeface="Arial"/>
                  <a:cs typeface="Arial"/>
                </a:rPr>
                <a:t>фона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за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ч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475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70" dirty="0">
                  <a:solidFill>
                    <a:srgbClr val="6D6E71"/>
                  </a:solidFill>
                  <a:latin typeface="Arial"/>
                  <a:cs typeface="Arial"/>
                </a:rPr>
                <a:t>активации 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э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н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д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огенных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0" dirty="0">
                  <a:solidFill>
                    <a:srgbClr val="6D6E71"/>
                  </a:solidFill>
                  <a:latin typeface="Arial"/>
                  <a:cs typeface="Arial"/>
                </a:rPr>
                <a:t>ц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токинов,  </a:t>
              </a:r>
              <a:r>
                <a:rPr sz="1100" i="1" spc="-95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ча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300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204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ующих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1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его 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регуляции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17" name="object 39"/>
            <p:cNvSpPr txBox="1"/>
            <p:nvPr/>
          </p:nvSpPr>
          <p:spPr>
            <a:xfrm>
              <a:off x="849557" y="1701895"/>
              <a:ext cx="115443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-15" dirty="0">
                  <a:solidFill>
                    <a:srgbClr val="FFFFFF"/>
                  </a:solidFill>
                  <a:latin typeface="Trebuchet MS"/>
                  <a:cs typeface="Trebuchet MS"/>
                </a:rPr>
                <a:t>С</a:t>
              </a:r>
              <a:r>
                <a:rPr sz="1100" b="1" spc="10" dirty="0">
                  <a:solidFill>
                    <a:srgbClr val="FFFFFF"/>
                  </a:solidFill>
                  <a:latin typeface="Trebuchet MS"/>
                  <a:cs typeface="Trebuchet MS"/>
                </a:rPr>
                <a:t>ХЕМА</a:t>
              </a:r>
              <a:r>
                <a:rPr sz="1100" b="1" spc="-8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100" b="1" spc="10" dirty="0">
                  <a:solidFill>
                    <a:srgbClr val="FFFFFF"/>
                  </a:solidFill>
                  <a:latin typeface="Trebuchet MS"/>
                  <a:cs typeface="Trebuchet MS"/>
                </a:rPr>
                <a:t>ЛЕЧЕНИЯ</a:t>
              </a:r>
              <a:endParaRPr sz="1100">
                <a:latin typeface="Trebuchet MS"/>
                <a:cs typeface="Trebuchet MS"/>
              </a:endParaRPr>
            </a:p>
          </p:txBody>
        </p:sp>
      </p:grpSp>
      <p:grpSp>
        <p:nvGrpSpPr>
          <p:cNvPr id="41" name="object 36"/>
          <p:cNvGrpSpPr/>
          <p:nvPr/>
        </p:nvGrpSpPr>
        <p:grpSpPr>
          <a:xfrm>
            <a:off x="2169871" y="1387552"/>
            <a:ext cx="4920615" cy="502284"/>
            <a:chOff x="0" y="1553551"/>
            <a:chExt cx="4920615" cy="502284"/>
          </a:xfrm>
        </p:grpSpPr>
        <p:sp>
          <p:nvSpPr>
            <p:cNvPr id="42" name="object 37"/>
            <p:cNvSpPr/>
            <p:nvPr/>
          </p:nvSpPr>
          <p:spPr>
            <a:xfrm>
              <a:off x="0" y="1553551"/>
              <a:ext cx="4920615" cy="502284"/>
            </a:xfrm>
            <a:custGeom>
              <a:avLst/>
              <a:gdLst/>
              <a:ahLst/>
              <a:cxnLst/>
              <a:rect l="l" t="t" r="r" b="b"/>
              <a:pathLst>
                <a:path w="4920615" h="502285">
                  <a:moveTo>
                    <a:pt x="4919992" y="0"/>
                  </a:moveTo>
                  <a:lnTo>
                    <a:pt x="0" y="0"/>
                  </a:lnTo>
                  <a:lnTo>
                    <a:pt x="0" y="501904"/>
                  </a:lnTo>
                  <a:lnTo>
                    <a:pt x="4847996" y="501904"/>
                  </a:lnTo>
                  <a:lnTo>
                    <a:pt x="4919992" y="0"/>
                  </a:lnTo>
                  <a:close/>
                </a:path>
              </a:pathLst>
            </a:custGeom>
            <a:solidFill>
              <a:srgbClr val="5EB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8"/>
            <p:cNvSpPr/>
            <p:nvPr/>
          </p:nvSpPr>
          <p:spPr>
            <a:xfrm>
              <a:off x="384693" y="1675540"/>
              <a:ext cx="393700" cy="259079"/>
            </a:xfrm>
            <a:custGeom>
              <a:avLst/>
              <a:gdLst/>
              <a:ahLst/>
              <a:cxnLst/>
              <a:rect l="l" t="t" r="r" b="b"/>
              <a:pathLst>
                <a:path w="393700" h="259080">
                  <a:moveTo>
                    <a:pt x="379768" y="181610"/>
                  </a:moveTo>
                  <a:lnTo>
                    <a:pt x="353720" y="181610"/>
                  </a:lnTo>
                  <a:lnTo>
                    <a:pt x="355041" y="184149"/>
                  </a:lnTo>
                  <a:lnTo>
                    <a:pt x="355498" y="185419"/>
                  </a:lnTo>
                  <a:lnTo>
                    <a:pt x="359321" y="191769"/>
                  </a:lnTo>
                  <a:lnTo>
                    <a:pt x="360159" y="196849"/>
                  </a:lnTo>
                  <a:lnTo>
                    <a:pt x="361010" y="207009"/>
                  </a:lnTo>
                  <a:lnTo>
                    <a:pt x="361035" y="215900"/>
                  </a:lnTo>
                  <a:lnTo>
                    <a:pt x="360918" y="219709"/>
                  </a:lnTo>
                  <a:lnTo>
                    <a:pt x="360718" y="223519"/>
                  </a:lnTo>
                  <a:lnTo>
                    <a:pt x="360095" y="232409"/>
                  </a:lnTo>
                  <a:lnTo>
                    <a:pt x="359575" y="234950"/>
                  </a:lnTo>
                  <a:lnTo>
                    <a:pt x="358609" y="241300"/>
                  </a:lnTo>
                  <a:lnTo>
                    <a:pt x="358292" y="245109"/>
                  </a:lnTo>
                  <a:lnTo>
                    <a:pt x="354330" y="250190"/>
                  </a:lnTo>
                  <a:lnTo>
                    <a:pt x="352132" y="254000"/>
                  </a:lnTo>
                  <a:lnTo>
                    <a:pt x="348373" y="256540"/>
                  </a:lnTo>
                  <a:lnTo>
                    <a:pt x="347776" y="257809"/>
                  </a:lnTo>
                  <a:lnTo>
                    <a:pt x="346887" y="259079"/>
                  </a:lnTo>
                  <a:lnTo>
                    <a:pt x="367766" y="259079"/>
                  </a:lnTo>
                  <a:lnTo>
                    <a:pt x="371043" y="255269"/>
                  </a:lnTo>
                  <a:lnTo>
                    <a:pt x="372503" y="252729"/>
                  </a:lnTo>
                  <a:lnTo>
                    <a:pt x="371043" y="247650"/>
                  </a:lnTo>
                  <a:lnTo>
                    <a:pt x="370979" y="245109"/>
                  </a:lnTo>
                  <a:lnTo>
                    <a:pt x="371195" y="243840"/>
                  </a:lnTo>
                  <a:lnTo>
                    <a:pt x="371957" y="242569"/>
                  </a:lnTo>
                  <a:lnTo>
                    <a:pt x="377266" y="242569"/>
                  </a:lnTo>
                  <a:lnTo>
                    <a:pt x="376961" y="241300"/>
                  </a:lnTo>
                  <a:lnTo>
                    <a:pt x="376516" y="238759"/>
                  </a:lnTo>
                  <a:lnTo>
                    <a:pt x="375881" y="237490"/>
                  </a:lnTo>
                  <a:lnTo>
                    <a:pt x="375983" y="229869"/>
                  </a:lnTo>
                  <a:lnTo>
                    <a:pt x="376605" y="215900"/>
                  </a:lnTo>
                  <a:lnTo>
                    <a:pt x="376897" y="214629"/>
                  </a:lnTo>
                  <a:lnTo>
                    <a:pt x="377621" y="208279"/>
                  </a:lnTo>
                  <a:lnTo>
                    <a:pt x="377952" y="204469"/>
                  </a:lnTo>
                  <a:lnTo>
                    <a:pt x="378035" y="200660"/>
                  </a:lnTo>
                  <a:lnTo>
                    <a:pt x="378701" y="190499"/>
                  </a:lnTo>
                  <a:lnTo>
                    <a:pt x="379310" y="184149"/>
                  </a:lnTo>
                  <a:lnTo>
                    <a:pt x="379768" y="181610"/>
                  </a:lnTo>
                  <a:close/>
                </a:path>
                <a:path w="393700" h="259080">
                  <a:moveTo>
                    <a:pt x="177994" y="186690"/>
                  </a:moveTo>
                  <a:lnTo>
                    <a:pt x="155092" y="186690"/>
                  </a:lnTo>
                  <a:lnTo>
                    <a:pt x="156032" y="187960"/>
                  </a:lnTo>
                  <a:lnTo>
                    <a:pt x="158026" y="194310"/>
                  </a:lnTo>
                  <a:lnTo>
                    <a:pt x="159715" y="199390"/>
                  </a:lnTo>
                  <a:lnTo>
                    <a:pt x="162852" y="210819"/>
                  </a:lnTo>
                  <a:lnTo>
                    <a:pt x="164299" y="215900"/>
                  </a:lnTo>
                  <a:lnTo>
                    <a:pt x="165633" y="228600"/>
                  </a:lnTo>
                  <a:lnTo>
                    <a:pt x="165366" y="233679"/>
                  </a:lnTo>
                  <a:lnTo>
                    <a:pt x="162928" y="242569"/>
                  </a:lnTo>
                  <a:lnTo>
                    <a:pt x="161404" y="245109"/>
                  </a:lnTo>
                  <a:lnTo>
                    <a:pt x="156921" y="250190"/>
                  </a:lnTo>
                  <a:lnTo>
                    <a:pt x="155295" y="251459"/>
                  </a:lnTo>
                  <a:lnTo>
                    <a:pt x="152717" y="255269"/>
                  </a:lnTo>
                  <a:lnTo>
                    <a:pt x="153111" y="256540"/>
                  </a:lnTo>
                  <a:lnTo>
                    <a:pt x="158661" y="257809"/>
                  </a:lnTo>
                  <a:lnTo>
                    <a:pt x="166827" y="257809"/>
                  </a:lnTo>
                  <a:lnTo>
                    <a:pt x="175082" y="256540"/>
                  </a:lnTo>
                  <a:lnTo>
                    <a:pt x="179895" y="251459"/>
                  </a:lnTo>
                  <a:lnTo>
                    <a:pt x="180799" y="251459"/>
                  </a:lnTo>
                  <a:lnTo>
                    <a:pt x="178676" y="246379"/>
                  </a:lnTo>
                  <a:lnTo>
                    <a:pt x="178765" y="243840"/>
                  </a:lnTo>
                  <a:lnTo>
                    <a:pt x="178460" y="241300"/>
                  </a:lnTo>
                  <a:lnTo>
                    <a:pt x="182511" y="241300"/>
                  </a:lnTo>
                  <a:lnTo>
                    <a:pt x="182422" y="240029"/>
                  </a:lnTo>
                  <a:lnTo>
                    <a:pt x="179997" y="229869"/>
                  </a:lnTo>
                  <a:lnTo>
                    <a:pt x="178206" y="219709"/>
                  </a:lnTo>
                  <a:lnTo>
                    <a:pt x="177736" y="214629"/>
                  </a:lnTo>
                  <a:lnTo>
                    <a:pt x="176517" y="207009"/>
                  </a:lnTo>
                  <a:lnTo>
                    <a:pt x="177139" y="204469"/>
                  </a:lnTo>
                  <a:lnTo>
                    <a:pt x="178854" y="200660"/>
                  </a:lnTo>
                  <a:lnTo>
                    <a:pt x="179260" y="199390"/>
                  </a:lnTo>
                  <a:lnTo>
                    <a:pt x="179260" y="195579"/>
                  </a:lnTo>
                  <a:lnTo>
                    <a:pt x="178206" y="187960"/>
                  </a:lnTo>
                  <a:lnTo>
                    <a:pt x="177994" y="186690"/>
                  </a:lnTo>
                  <a:close/>
                </a:path>
                <a:path w="393700" h="259080">
                  <a:moveTo>
                    <a:pt x="317576" y="252729"/>
                  </a:moveTo>
                  <a:lnTo>
                    <a:pt x="302107" y="252729"/>
                  </a:lnTo>
                  <a:lnTo>
                    <a:pt x="310629" y="254000"/>
                  </a:lnTo>
                  <a:lnTo>
                    <a:pt x="317576" y="252729"/>
                  </a:lnTo>
                  <a:close/>
                </a:path>
                <a:path w="393700" h="259080">
                  <a:moveTo>
                    <a:pt x="381581" y="86359"/>
                  </a:moveTo>
                  <a:lnTo>
                    <a:pt x="65163" y="86359"/>
                  </a:lnTo>
                  <a:lnTo>
                    <a:pt x="68122" y="88899"/>
                  </a:lnTo>
                  <a:lnTo>
                    <a:pt x="68605" y="90169"/>
                  </a:lnTo>
                  <a:lnTo>
                    <a:pt x="79286" y="100329"/>
                  </a:lnTo>
                  <a:lnTo>
                    <a:pt x="85191" y="105409"/>
                  </a:lnTo>
                  <a:lnTo>
                    <a:pt x="85979" y="106679"/>
                  </a:lnTo>
                  <a:lnTo>
                    <a:pt x="91084" y="114299"/>
                  </a:lnTo>
                  <a:lnTo>
                    <a:pt x="94500" y="121919"/>
                  </a:lnTo>
                  <a:lnTo>
                    <a:pt x="97548" y="134619"/>
                  </a:lnTo>
                  <a:lnTo>
                    <a:pt x="98310" y="138429"/>
                  </a:lnTo>
                  <a:lnTo>
                    <a:pt x="101053" y="146049"/>
                  </a:lnTo>
                  <a:lnTo>
                    <a:pt x="108140" y="158749"/>
                  </a:lnTo>
                  <a:lnTo>
                    <a:pt x="112255" y="162560"/>
                  </a:lnTo>
                  <a:lnTo>
                    <a:pt x="119849" y="170179"/>
                  </a:lnTo>
                  <a:lnTo>
                    <a:pt x="123253" y="172719"/>
                  </a:lnTo>
                  <a:lnTo>
                    <a:pt x="132435" y="172719"/>
                  </a:lnTo>
                  <a:lnTo>
                    <a:pt x="132969" y="177799"/>
                  </a:lnTo>
                  <a:lnTo>
                    <a:pt x="133222" y="179069"/>
                  </a:lnTo>
                  <a:lnTo>
                    <a:pt x="133218" y="185419"/>
                  </a:lnTo>
                  <a:lnTo>
                    <a:pt x="133146" y="189229"/>
                  </a:lnTo>
                  <a:lnTo>
                    <a:pt x="133527" y="196849"/>
                  </a:lnTo>
                  <a:lnTo>
                    <a:pt x="134226" y="200660"/>
                  </a:lnTo>
                  <a:lnTo>
                    <a:pt x="137553" y="208279"/>
                  </a:lnTo>
                  <a:lnTo>
                    <a:pt x="138137" y="212090"/>
                  </a:lnTo>
                  <a:lnTo>
                    <a:pt x="135636" y="219709"/>
                  </a:lnTo>
                  <a:lnTo>
                    <a:pt x="134543" y="224790"/>
                  </a:lnTo>
                  <a:lnTo>
                    <a:pt x="131953" y="233679"/>
                  </a:lnTo>
                  <a:lnTo>
                    <a:pt x="129857" y="236219"/>
                  </a:lnTo>
                  <a:lnTo>
                    <a:pt x="124383" y="242569"/>
                  </a:lnTo>
                  <a:lnTo>
                    <a:pt x="117678" y="250190"/>
                  </a:lnTo>
                  <a:lnTo>
                    <a:pt x="118503" y="251459"/>
                  </a:lnTo>
                  <a:lnTo>
                    <a:pt x="121310" y="252729"/>
                  </a:lnTo>
                  <a:lnTo>
                    <a:pt x="125729" y="252729"/>
                  </a:lnTo>
                  <a:lnTo>
                    <a:pt x="129298" y="251459"/>
                  </a:lnTo>
                  <a:lnTo>
                    <a:pt x="136613" y="251459"/>
                  </a:lnTo>
                  <a:lnTo>
                    <a:pt x="141973" y="248919"/>
                  </a:lnTo>
                  <a:lnTo>
                    <a:pt x="142925" y="246379"/>
                  </a:lnTo>
                  <a:lnTo>
                    <a:pt x="141795" y="242569"/>
                  </a:lnTo>
                  <a:lnTo>
                    <a:pt x="141566" y="241300"/>
                  </a:lnTo>
                  <a:lnTo>
                    <a:pt x="141719" y="240029"/>
                  </a:lnTo>
                  <a:lnTo>
                    <a:pt x="147510" y="240029"/>
                  </a:lnTo>
                  <a:lnTo>
                    <a:pt x="147610" y="222250"/>
                  </a:lnTo>
                  <a:lnTo>
                    <a:pt x="148094" y="213359"/>
                  </a:lnTo>
                  <a:lnTo>
                    <a:pt x="148653" y="208279"/>
                  </a:lnTo>
                  <a:lnTo>
                    <a:pt x="149809" y="199390"/>
                  </a:lnTo>
                  <a:lnTo>
                    <a:pt x="151003" y="196849"/>
                  </a:lnTo>
                  <a:lnTo>
                    <a:pt x="151980" y="194310"/>
                  </a:lnTo>
                  <a:lnTo>
                    <a:pt x="152400" y="191769"/>
                  </a:lnTo>
                  <a:lnTo>
                    <a:pt x="152438" y="190499"/>
                  </a:lnTo>
                  <a:lnTo>
                    <a:pt x="152742" y="187960"/>
                  </a:lnTo>
                  <a:lnTo>
                    <a:pt x="153301" y="186690"/>
                  </a:lnTo>
                  <a:lnTo>
                    <a:pt x="177994" y="186690"/>
                  </a:lnTo>
                  <a:lnTo>
                    <a:pt x="177571" y="184149"/>
                  </a:lnTo>
                  <a:lnTo>
                    <a:pt x="176822" y="177799"/>
                  </a:lnTo>
                  <a:lnTo>
                    <a:pt x="176555" y="175260"/>
                  </a:lnTo>
                  <a:lnTo>
                    <a:pt x="176491" y="168910"/>
                  </a:lnTo>
                  <a:lnTo>
                    <a:pt x="176720" y="167640"/>
                  </a:lnTo>
                  <a:lnTo>
                    <a:pt x="177660" y="161290"/>
                  </a:lnTo>
                  <a:lnTo>
                    <a:pt x="177482" y="160019"/>
                  </a:lnTo>
                  <a:lnTo>
                    <a:pt x="283641" y="160019"/>
                  </a:lnTo>
                  <a:lnTo>
                    <a:pt x="288556" y="156210"/>
                  </a:lnTo>
                  <a:lnTo>
                    <a:pt x="372609" y="156210"/>
                  </a:lnTo>
                  <a:lnTo>
                    <a:pt x="371881" y="154940"/>
                  </a:lnTo>
                  <a:lnTo>
                    <a:pt x="369290" y="148590"/>
                  </a:lnTo>
                  <a:lnTo>
                    <a:pt x="369163" y="146049"/>
                  </a:lnTo>
                  <a:lnTo>
                    <a:pt x="367830" y="137160"/>
                  </a:lnTo>
                  <a:lnTo>
                    <a:pt x="367449" y="132079"/>
                  </a:lnTo>
                  <a:lnTo>
                    <a:pt x="367703" y="129539"/>
                  </a:lnTo>
                  <a:lnTo>
                    <a:pt x="368236" y="125729"/>
                  </a:lnTo>
                  <a:lnTo>
                    <a:pt x="368655" y="121919"/>
                  </a:lnTo>
                  <a:lnTo>
                    <a:pt x="369481" y="116839"/>
                  </a:lnTo>
                  <a:lnTo>
                    <a:pt x="373075" y="96519"/>
                  </a:lnTo>
                  <a:lnTo>
                    <a:pt x="380951" y="96519"/>
                  </a:lnTo>
                  <a:lnTo>
                    <a:pt x="381520" y="91439"/>
                  </a:lnTo>
                  <a:lnTo>
                    <a:pt x="381581" y="86359"/>
                  </a:lnTo>
                  <a:close/>
                </a:path>
                <a:path w="393700" h="259080">
                  <a:moveTo>
                    <a:pt x="180799" y="251459"/>
                  </a:moveTo>
                  <a:lnTo>
                    <a:pt x="179895" y="251459"/>
                  </a:lnTo>
                  <a:lnTo>
                    <a:pt x="181330" y="252729"/>
                  </a:lnTo>
                  <a:lnTo>
                    <a:pt x="180799" y="251459"/>
                  </a:lnTo>
                  <a:close/>
                </a:path>
                <a:path w="393700" h="259080">
                  <a:moveTo>
                    <a:pt x="379939" y="180340"/>
                  </a:moveTo>
                  <a:lnTo>
                    <a:pt x="326136" y="180340"/>
                  </a:lnTo>
                  <a:lnTo>
                    <a:pt x="326377" y="181610"/>
                  </a:lnTo>
                  <a:lnTo>
                    <a:pt x="326859" y="182879"/>
                  </a:lnTo>
                  <a:lnTo>
                    <a:pt x="326615" y="196849"/>
                  </a:lnTo>
                  <a:lnTo>
                    <a:pt x="313867" y="234950"/>
                  </a:lnTo>
                  <a:lnTo>
                    <a:pt x="301853" y="246379"/>
                  </a:lnTo>
                  <a:lnTo>
                    <a:pt x="298729" y="250190"/>
                  </a:lnTo>
                  <a:lnTo>
                    <a:pt x="298907" y="251459"/>
                  </a:lnTo>
                  <a:lnTo>
                    <a:pt x="301155" y="252729"/>
                  </a:lnTo>
                  <a:lnTo>
                    <a:pt x="320763" y="252729"/>
                  </a:lnTo>
                  <a:lnTo>
                    <a:pt x="324383" y="246379"/>
                  </a:lnTo>
                  <a:lnTo>
                    <a:pt x="326593" y="243840"/>
                  </a:lnTo>
                  <a:lnTo>
                    <a:pt x="325882" y="240029"/>
                  </a:lnTo>
                  <a:lnTo>
                    <a:pt x="326021" y="238759"/>
                  </a:lnTo>
                  <a:lnTo>
                    <a:pt x="331228" y="238759"/>
                  </a:lnTo>
                  <a:lnTo>
                    <a:pt x="332219" y="237490"/>
                  </a:lnTo>
                  <a:lnTo>
                    <a:pt x="332333" y="236219"/>
                  </a:lnTo>
                  <a:lnTo>
                    <a:pt x="330771" y="232409"/>
                  </a:lnTo>
                  <a:lnTo>
                    <a:pt x="331317" y="231140"/>
                  </a:lnTo>
                  <a:lnTo>
                    <a:pt x="335788" y="222250"/>
                  </a:lnTo>
                  <a:lnTo>
                    <a:pt x="339178" y="217169"/>
                  </a:lnTo>
                  <a:lnTo>
                    <a:pt x="343065" y="204469"/>
                  </a:lnTo>
                  <a:lnTo>
                    <a:pt x="344893" y="199390"/>
                  </a:lnTo>
                  <a:lnTo>
                    <a:pt x="348208" y="190499"/>
                  </a:lnTo>
                  <a:lnTo>
                    <a:pt x="349770" y="186690"/>
                  </a:lnTo>
                  <a:lnTo>
                    <a:pt x="352031" y="181610"/>
                  </a:lnTo>
                  <a:lnTo>
                    <a:pt x="379768" y="181610"/>
                  </a:lnTo>
                  <a:lnTo>
                    <a:pt x="379939" y="180340"/>
                  </a:lnTo>
                  <a:close/>
                </a:path>
                <a:path w="393700" h="259080">
                  <a:moveTo>
                    <a:pt x="377266" y="242569"/>
                  </a:moveTo>
                  <a:lnTo>
                    <a:pt x="372402" y="242569"/>
                  </a:lnTo>
                  <a:lnTo>
                    <a:pt x="373621" y="243840"/>
                  </a:lnTo>
                  <a:lnTo>
                    <a:pt x="374281" y="243840"/>
                  </a:lnTo>
                  <a:lnTo>
                    <a:pt x="374980" y="245109"/>
                  </a:lnTo>
                  <a:lnTo>
                    <a:pt x="376072" y="245109"/>
                  </a:lnTo>
                  <a:lnTo>
                    <a:pt x="376910" y="243840"/>
                  </a:lnTo>
                  <a:lnTo>
                    <a:pt x="377266" y="242569"/>
                  </a:lnTo>
                  <a:close/>
                </a:path>
                <a:path w="393700" h="259080">
                  <a:moveTo>
                    <a:pt x="182511" y="241300"/>
                  </a:moveTo>
                  <a:lnTo>
                    <a:pt x="179882" y="241300"/>
                  </a:lnTo>
                  <a:lnTo>
                    <a:pt x="181457" y="243840"/>
                  </a:lnTo>
                  <a:lnTo>
                    <a:pt x="181838" y="243840"/>
                  </a:lnTo>
                  <a:lnTo>
                    <a:pt x="182511" y="241300"/>
                  </a:lnTo>
                  <a:close/>
                </a:path>
                <a:path w="393700" h="259080">
                  <a:moveTo>
                    <a:pt x="147510" y="240029"/>
                  </a:moveTo>
                  <a:lnTo>
                    <a:pt x="143535" y="240029"/>
                  </a:lnTo>
                  <a:lnTo>
                    <a:pt x="145033" y="241300"/>
                  </a:lnTo>
                  <a:lnTo>
                    <a:pt x="146265" y="241300"/>
                  </a:lnTo>
                  <a:lnTo>
                    <a:pt x="147510" y="240029"/>
                  </a:lnTo>
                  <a:close/>
                </a:path>
                <a:path w="393700" h="259080">
                  <a:moveTo>
                    <a:pt x="331228" y="238759"/>
                  </a:moveTo>
                  <a:lnTo>
                    <a:pt x="326021" y="238759"/>
                  </a:lnTo>
                  <a:lnTo>
                    <a:pt x="326809" y="240029"/>
                  </a:lnTo>
                  <a:lnTo>
                    <a:pt x="327571" y="240029"/>
                  </a:lnTo>
                  <a:lnTo>
                    <a:pt x="329438" y="241300"/>
                  </a:lnTo>
                  <a:lnTo>
                    <a:pt x="330238" y="240029"/>
                  </a:lnTo>
                  <a:lnTo>
                    <a:pt x="331228" y="238759"/>
                  </a:lnTo>
                  <a:close/>
                </a:path>
                <a:path w="393700" h="259080">
                  <a:moveTo>
                    <a:pt x="386753" y="187960"/>
                  </a:moveTo>
                  <a:lnTo>
                    <a:pt x="385292" y="187960"/>
                  </a:lnTo>
                  <a:lnTo>
                    <a:pt x="385813" y="189229"/>
                  </a:lnTo>
                  <a:lnTo>
                    <a:pt x="386118" y="189229"/>
                  </a:lnTo>
                  <a:lnTo>
                    <a:pt x="386753" y="187960"/>
                  </a:lnTo>
                  <a:close/>
                </a:path>
                <a:path w="393700" h="259080">
                  <a:moveTo>
                    <a:pt x="392400" y="175260"/>
                  </a:moveTo>
                  <a:lnTo>
                    <a:pt x="316941" y="175260"/>
                  </a:lnTo>
                  <a:lnTo>
                    <a:pt x="317944" y="176529"/>
                  </a:lnTo>
                  <a:lnTo>
                    <a:pt x="317817" y="181610"/>
                  </a:lnTo>
                  <a:lnTo>
                    <a:pt x="316941" y="187960"/>
                  </a:lnTo>
                  <a:lnTo>
                    <a:pt x="325412" y="187960"/>
                  </a:lnTo>
                  <a:lnTo>
                    <a:pt x="325479" y="182879"/>
                  </a:lnTo>
                  <a:lnTo>
                    <a:pt x="325666" y="180340"/>
                  </a:lnTo>
                  <a:lnTo>
                    <a:pt x="379939" y="180340"/>
                  </a:lnTo>
                  <a:lnTo>
                    <a:pt x="380111" y="179069"/>
                  </a:lnTo>
                  <a:lnTo>
                    <a:pt x="393128" y="179069"/>
                  </a:lnTo>
                  <a:lnTo>
                    <a:pt x="392696" y="176529"/>
                  </a:lnTo>
                  <a:lnTo>
                    <a:pt x="392400" y="175260"/>
                  </a:lnTo>
                  <a:close/>
                </a:path>
                <a:path w="393700" h="259080">
                  <a:moveTo>
                    <a:pt x="393128" y="179069"/>
                  </a:moveTo>
                  <a:lnTo>
                    <a:pt x="380682" y="179069"/>
                  </a:lnTo>
                  <a:lnTo>
                    <a:pt x="380682" y="182879"/>
                  </a:lnTo>
                  <a:lnTo>
                    <a:pt x="381101" y="184149"/>
                  </a:lnTo>
                  <a:lnTo>
                    <a:pt x="382447" y="186690"/>
                  </a:lnTo>
                  <a:lnTo>
                    <a:pt x="382854" y="187960"/>
                  </a:lnTo>
                  <a:lnTo>
                    <a:pt x="383755" y="187960"/>
                  </a:lnTo>
                  <a:lnTo>
                    <a:pt x="384162" y="186690"/>
                  </a:lnTo>
                  <a:lnTo>
                    <a:pt x="391160" y="186690"/>
                  </a:lnTo>
                  <a:lnTo>
                    <a:pt x="392379" y="184149"/>
                  </a:lnTo>
                  <a:lnTo>
                    <a:pt x="393344" y="180340"/>
                  </a:lnTo>
                  <a:lnTo>
                    <a:pt x="393128" y="179069"/>
                  </a:lnTo>
                  <a:close/>
                </a:path>
                <a:path w="393700" h="259080">
                  <a:moveTo>
                    <a:pt x="390372" y="186690"/>
                  </a:moveTo>
                  <a:lnTo>
                    <a:pt x="384162" y="186690"/>
                  </a:lnTo>
                  <a:lnTo>
                    <a:pt x="384898" y="187960"/>
                  </a:lnTo>
                  <a:lnTo>
                    <a:pt x="390486" y="187960"/>
                  </a:lnTo>
                  <a:lnTo>
                    <a:pt x="390372" y="186690"/>
                  </a:lnTo>
                  <a:close/>
                </a:path>
                <a:path w="393700" h="259080">
                  <a:moveTo>
                    <a:pt x="372609" y="156210"/>
                  </a:moveTo>
                  <a:lnTo>
                    <a:pt x="288556" y="156210"/>
                  </a:lnTo>
                  <a:lnTo>
                    <a:pt x="289788" y="157479"/>
                  </a:lnTo>
                  <a:lnTo>
                    <a:pt x="291947" y="160019"/>
                  </a:lnTo>
                  <a:lnTo>
                    <a:pt x="293141" y="162560"/>
                  </a:lnTo>
                  <a:lnTo>
                    <a:pt x="296837" y="165099"/>
                  </a:lnTo>
                  <a:lnTo>
                    <a:pt x="304482" y="168910"/>
                  </a:lnTo>
                  <a:lnTo>
                    <a:pt x="304990" y="170179"/>
                  </a:lnTo>
                  <a:lnTo>
                    <a:pt x="304317" y="177799"/>
                  </a:lnTo>
                  <a:lnTo>
                    <a:pt x="303326" y="185419"/>
                  </a:lnTo>
                  <a:lnTo>
                    <a:pt x="312445" y="185419"/>
                  </a:lnTo>
                  <a:lnTo>
                    <a:pt x="312737" y="180340"/>
                  </a:lnTo>
                  <a:lnTo>
                    <a:pt x="314185" y="176529"/>
                  </a:lnTo>
                  <a:lnTo>
                    <a:pt x="315226" y="175260"/>
                  </a:lnTo>
                  <a:lnTo>
                    <a:pt x="392400" y="175260"/>
                  </a:lnTo>
                  <a:lnTo>
                    <a:pt x="391807" y="172719"/>
                  </a:lnTo>
                  <a:lnTo>
                    <a:pt x="391845" y="168910"/>
                  </a:lnTo>
                  <a:lnTo>
                    <a:pt x="392663" y="162560"/>
                  </a:lnTo>
                  <a:lnTo>
                    <a:pt x="376021" y="162560"/>
                  </a:lnTo>
                  <a:lnTo>
                    <a:pt x="374065" y="158749"/>
                  </a:lnTo>
                  <a:lnTo>
                    <a:pt x="372609" y="156210"/>
                  </a:lnTo>
                  <a:close/>
                </a:path>
                <a:path w="393700" h="259080">
                  <a:moveTo>
                    <a:pt x="283641" y="160019"/>
                  </a:moveTo>
                  <a:lnTo>
                    <a:pt x="194513" y="160019"/>
                  </a:lnTo>
                  <a:lnTo>
                    <a:pt x="201980" y="161290"/>
                  </a:lnTo>
                  <a:lnTo>
                    <a:pt x="207695" y="162560"/>
                  </a:lnTo>
                  <a:lnTo>
                    <a:pt x="216776" y="163829"/>
                  </a:lnTo>
                  <a:lnTo>
                    <a:pt x="220141" y="165099"/>
                  </a:lnTo>
                  <a:lnTo>
                    <a:pt x="230657" y="166369"/>
                  </a:lnTo>
                  <a:lnTo>
                    <a:pt x="238277" y="166369"/>
                  </a:lnTo>
                  <a:lnTo>
                    <a:pt x="244500" y="167640"/>
                  </a:lnTo>
                  <a:lnTo>
                    <a:pt x="258978" y="167640"/>
                  </a:lnTo>
                  <a:lnTo>
                    <a:pt x="264350" y="166369"/>
                  </a:lnTo>
                  <a:lnTo>
                    <a:pt x="276809" y="163829"/>
                  </a:lnTo>
                  <a:lnTo>
                    <a:pt x="282003" y="161290"/>
                  </a:lnTo>
                  <a:lnTo>
                    <a:pt x="283641" y="160019"/>
                  </a:lnTo>
                  <a:close/>
                </a:path>
                <a:path w="393700" h="259080">
                  <a:moveTo>
                    <a:pt x="380951" y="96519"/>
                  </a:moveTo>
                  <a:lnTo>
                    <a:pt x="373303" y="96519"/>
                  </a:lnTo>
                  <a:lnTo>
                    <a:pt x="373621" y="100329"/>
                  </a:lnTo>
                  <a:lnTo>
                    <a:pt x="373888" y="104139"/>
                  </a:lnTo>
                  <a:lnTo>
                    <a:pt x="374637" y="113029"/>
                  </a:lnTo>
                  <a:lnTo>
                    <a:pt x="376085" y="125729"/>
                  </a:lnTo>
                  <a:lnTo>
                    <a:pt x="375932" y="130809"/>
                  </a:lnTo>
                  <a:lnTo>
                    <a:pt x="374916" y="137160"/>
                  </a:lnTo>
                  <a:lnTo>
                    <a:pt x="374802" y="142240"/>
                  </a:lnTo>
                  <a:lnTo>
                    <a:pt x="377355" y="147319"/>
                  </a:lnTo>
                  <a:lnTo>
                    <a:pt x="377228" y="149860"/>
                  </a:lnTo>
                  <a:lnTo>
                    <a:pt x="376491" y="156210"/>
                  </a:lnTo>
                  <a:lnTo>
                    <a:pt x="376491" y="162560"/>
                  </a:lnTo>
                  <a:lnTo>
                    <a:pt x="392663" y="162560"/>
                  </a:lnTo>
                  <a:lnTo>
                    <a:pt x="393153" y="158749"/>
                  </a:lnTo>
                  <a:lnTo>
                    <a:pt x="392010" y="153669"/>
                  </a:lnTo>
                  <a:lnTo>
                    <a:pt x="389013" y="146049"/>
                  </a:lnTo>
                  <a:lnTo>
                    <a:pt x="387591" y="143510"/>
                  </a:lnTo>
                  <a:lnTo>
                    <a:pt x="385572" y="135890"/>
                  </a:lnTo>
                  <a:lnTo>
                    <a:pt x="382841" y="121919"/>
                  </a:lnTo>
                  <a:lnTo>
                    <a:pt x="382244" y="118109"/>
                  </a:lnTo>
                  <a:lnTo>
                    <a:pt x="381266" y="110489"/>
                  </a:lnTo>
                  <a:lnTo>
                    <a:pt x="380720" y="106679"/>
                  </a:lnTo>
                  <a:lnTo>
                    <a:pt x="380809" y="97789"/>
                  </a:lnTo>
                  <a:lnTo>
                    <a:pt x="380951" y="96519"/>
                  </a:lnTo>
                  <a:close/>
                </a:path>
                <a:path w="393700" h="259080">
                  <a:moveTo>
                    <a:pt x="29679" y="0"/>
                  </a:moveTo>
                  <a:lnTo>
                    <a:pt x="26695" y="0"/>
                  </a:lnTo>
                  <a:lnTo>
                    <a:pt x="26746" y="1269"/>
                  </a:lnTo>
                  <a:lnTo>
                    <a:pt x="30479" y="7619"/>
                  </a:lnTo>
                  <a:lnTo>
                    <a:pt x="33731" y="13969"/>
                  </a:lnTo>
                  <a:lnTo>
                    <a:pt x="41186" y="19050"/>
                  </a:lnTo>
                  <a:lnTo>
                    <a:pt x="41147" y="20319"/>
                  </a:lnTo>
                  <a:lnTo>
                    <a:pt x="35902" y="22859"/>
                  </a:lnTo>
                  <a:lnTo>
                    <a:pt x="33528" y="26669"/>
                  </a:lnTo>
                  <a:lnTo>
                    <a:pt x="29959" y="33019"/>
                  </a:lnTo>
                  <a:lnTo>
                    <a:pt x="28549" y="36829"/>
                  </a:lnTo>
                  <a:lnTo>
                    <a:pt x="24257" y="46989"/>
                  </a:lnTo>
                  <a:lnTo>
                    <a:pt x="21945" y="53339"/>
                  </a:lnTo>
                  <a:lnTo>
                    <a:pt x="14363" y="63499"/>
                  </a:lnTo>
                  <a:lnTo>
                    <a:pt x="11163" y="68579"/>
                  </a:lnTo>
                  <a:lnTo>
                    <a:pt x="6426" y="74929"/>
                  </a:lnTo>
                  <a:lnTo>
                    <a:pt x="5118" y="76199"/>
                  </a:lnTo>
                  <a:lnTo>
                    <a:pt x="609" y="80009"/>
                  </a:lnTo>
                  <a:lnTo>
                    <a:pt x="0" y="82549"/>
                  </a:lnTo>
                  <a:lnTo>
                    <a:pt x="2158" y="88899"/>
                  </a:lnTo>
                  <a:lnTo>
                    <a:pt x="4762" y="91439"/>
                  </a:lnTo>
                  <a:lnTo>
                    <a:pt x="9271" y="95249"/>
                  </a:lnTo>
                  <a:lnTo>
                    <a:pt x="21666" y="95249"/>
                  </a:lnTo>
                  <a:lnTo>
                    <a:pt x="25971" y="92709"/>
                  </a:lnTo>
                  <a:lnTo>
                    <a:pt x="28321" y="90169"/>
                  </a:lnTo>
                  <a:lnTo>
                    <a:pt x="48564" y="90169"/>
                  </a:lnTo>
                  <a:lnTo>
                    <a:pt x="53936" y="88899"/>
                  </a:lnTo>
                  <a:lnTo>
                    <a:pt x="62229" y="87629"/>
                  </a:lnTo>
                  <a:lnTo>
                    <a:pt x="65163" y="86359"/>
                  </a:lnTo>
                  <a:lnTo>
                    <a:pt x="381581" y="86359"/>
                  </a:lnTo>
                  <a:lnTo>
                    <a:pt x="381469" y="71119"/>
                  </a:lnTo>
                  <a:lnTo>
                    <a:pt x="374472" y="41909"/>
                  </a:lnTo>
                  <a:lnTo>
                    <a:pt x="216827" y="41909"/>
                  </a:lnTo>
                  <a:lnTo>
                    <a:pt x="205346" y="40639"/>
                  </a:lnTo>
                  <a:lnTo>
                    <a:pt x="202209" y="40639"/>
                  </a:lnTo>
                  <a:lnTo>
                    <a:pt x="194398" y="39369"/>
                  </a:lnTo>
                  <a:lnTo>
                    <a:pt x="189712" y="39369"/>
                  </a:lnTo>
                  <a:lnTo>
                    <a:pt x="181025" y="38100"/>
                  </a:lnTo>
                  <a:lnTo>
                    <a:pt x="177012" y="38100"/>
                  </a:lnTo>
                  <a:lnTo>
                    <a:pt x="169951" y="36829"/>
                  </a:lnTo>
                  <a:lnTo>
                    <a:pt x="166890" y="36829"/>
                  </a:lnTo>
                  <a:lnTo>
                    <a:pt x="159537" y="35559"/>
                  </a:lnTo>
                  <a:lnTo>
                    <a:pt x="114896" y="35559"/>
                  </a:lnTo>
                  <a:lnTo>
                    <a:pt x="102819" y="33019"/>
                  </a:lnTo>
                  <a:lnTo>
                    <a:pt x="98971" y="33019"/>
                  </a:lnTo>
                  <a:lnTo>
                    <a:pt x="89535" y="29209"/>
                  </a:lnTo>
                  <a:lnTo>
                    <a:pt x="83858" y="26669"/>
                  </a:lnTo>
                  <a:lnTo>
                    <a:pt x="77177" y="22859"/>
                  </a:lnTo>
                  <a:lnTo>
                    <a:pt x="75768" y="22859"/>
                  </a:lnTo>
                  <a:lnTo>
                    <a:pt x="75954" y="20319"/>
                  </a:lnTo>
                  <a:lnTo>
                    <a:pt x="76072" y="17779"/>
                  </a:lnTo>
                  <a:lnTo>
                    <a:pt x="76282" y="15239"/>
                  </a:lnTo>
                  <a:lnTo>
                    <a:pt x="57137" y="15239"/>
                  </a:lnTo>
                  <a:lnTo>
                    <a:pt x="51828" y="13969"/>
                  </a:lnTo>
                  <a:lnTo>
                    <a:pt x="48260" y="12700"/>
                  </a:lnTo>
                  <a:lnTo>
                    <a:pt x="45097" y="8889"/>
                  </a:lnTo>
                  <a:lnTo>
                    <a:pt x="38607" y="8889"/>
                  </a:lnTo>
                  <a:lnTo>
                    <a:pt x="35928" y="6350"/>
                  </a:lnTo>
                  <a:lnTo>
                    <a:pt x="29679" y="0"/>
                  </a:lnTo>
                  <a:close/>
                </a:path>
                <a:path w="393700" h="259080">
                  <a:moveTo>
                    <a:pt x="39230" y="90169"/>
                  </a:moveTo>
                  <a:lnTo>
                    <a:pt x="28321" y="90169"/>
                  </a:lnTo>
                  <a:lnTo>
                    <a:pt x="35471" y="91439"/>
                  </a:lnTo>
                  <a:lnTo>
                    <a:pt x="39230" y="90169"/>
                  </a:lnTo>
                  <a:close/>
                </a:path>
                <a:path w="393700" h="259080">
                  <a:moveTo>
                    <a:pt x="347306" y="30479"/>
                  </a:moveTo>
                  <a:lnTo>
                    <a:pt x="323481" y="30479"/>
                  </a:lnTo>
                  <a:lnTo>
                    <a:pt x="319608" y="31750"/>
                  </a:lnTo>
                  <a:lnTo>
                    <a:pt x="313728" y="33019"/>
                  </a:lnTo>
                  <a:lnTo>
                    <a:pt x="311785" y="34289"/>
                  </a:lnTo>
                  <a:lnTo>
                    <a:pt x="306882" y="35559"/>
                  </a:lnTo>
                  <a:lnTo>
                    <a:pt x="304025" y="36829"/>
                  </a:lnTo>
                  <a:lnTo>
                    <a:pt x="295859" y="38100"/>
                  </a:lnTo>
                  <a:lnTo>
                    <a:pt x="290614" y="39369"/>
                  </a:lnTo>
                  <a:lnTo>
                    <a:pt x="275488" y="39369"/>
                  </a:lnTo>
                  <a:lnTo>
                    <a:pt x="265099" y="40639"/>
                  </a:lnTo>
                  <a:lnTo>
                    <a:pt x="259664" y="40639"/>
                  </a:lnTo>
                  <a:lnTo>
                    <a:pt x="247319" y="41909"/>
                  </a:lnTo>
                  <a:lnTo>
                    <a:pt x="374472" y="41909"/>
                  </a:lnTo>
                  <a:lnTo>
                    <a:pt x="371805" y="38100"/>
                  </a:lnTo>
                  <a:lnTo>
                    <a:pt x="368465" y="34289"/>
                  </a:lnTo>
                  <a:lnTo>
                    <a:pt x="361149" y="33019"/>
                  </a:lnTo>
                  <a:lnTo>
                    <a:pt x="358724" y="31750"/>
                  </a:lnTo>
                  <a:lnTo>
                    <a:pt x="347306" y="30479"/>
                  </a:lnTo>
                  <a:close/>
                </a:path>
                <a:path w="393700" h="259080">
                  <a:moveTo>
                    <a:pt x="70561" y="2539"/>
                  </a:moveTo>
                  <a:lnTo>
                    <a:pt x="67360" y="2539"/>
                  </a:lnTo>
                  <a:lnTo>
                    <a:pt x="61937" y="8889"/>
                  </a:lnTo>
                  <a:lnTo>
                    <a:pt x="60223" y="11429"/>
                  </a:lnTo>
                  <a:lnTo>
                    <a:pt x="57861" y="15239"/>
                  </a:lnTo>
                  <a:lnTo>
                    <a:pt x="76282" y="15239"/>
                  </a:lnTo>
                  <a:lnTo>
                    <a:pt x="76492" y="12700"/>
                  </a:lnTo>
                  <a:lnTo>
                    <a:pt x="75336" y="10159"/>
                  </a:lnTo>
                  <a:lnTo>
                    <a:pt x="70561" y="2539"/>
                  </a:lnTo>
                  <a:close/>
                </a:path>
                <a:path w="393700" h="259080">
                  <a:moveTo>
                    <a:pt x="36283" y="0"/>
                  </a:moveTo>
                  <a:lnTo>
                    <a:pt x="34239" y="0"/>
                  </a:lnTo>
                  <a:lnTo>
                    <a:pt x="34975" y="3809"/>
                  </a:lnTo>
                  <a:lnTo>
                    <a:pt x="37350" y="6350"/>
                  </a:lnTo>
                  <a:lnTo>
                    <a:pt x="38607" y="8889"/>
                  </a:lnTo>
                  <a:lnTo>
                    <a:pt x="45097" y="8889"/>
                  </a:lnTo>
                  <a:lnTo>
                    <a:pt x="42989" y="6350"/>
                  </a:lnTo>
                  <a:lnTo>
                    <a:pt x="40779" y="3809"/>
                  </a:lnTo>
                  <a:lnTo>
                    <a:pt x="37414" y="1269"/>
                  </a:lnTo>
                  <a:lnTo>
                    <a:pt x="362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39"/>
          <p:cNvSpPr txBox="1"/>
          <p:nvPr/>
        </p:nvSpPr>
        <p:spPr>
          <a:xfrm>
            <a:off x="3141220" y="1527757"/>
            <a:ext cx="16111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100" b="1" spc="10" dirty="0">
                <a:solidFill>
                  <a:srgbClr val="FFFFFF"/>
                </a:solidFill>
                <a:latin typeface="Trebuchet MS"/>
                <a:cs typeface="Trebuchet MS"/>
              </a:rPr>
              <a:t>ХЕМА</a:t>
            </a:r>
            <a:r>
              <a:rPr sz="11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Trebuchet MS"/>
                <a:cs typeface="Trebuchet MS"/>
              </a:rPr>
              <a:t>ЛЕЧЕНИЯ</a:t>
            </a:r>
            <a:endParaRPr sz="11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2732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70488" y="0"/>
            <a:ext cx="2237426" cy="167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7197" cy="1140051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134766" y="333450"/>
            <a:ext cx="7344816" cy="5377878"/>
            <a:chOff x="8995" y="296226"/>
            <a:chExt cx="7060110" cy="5377878"/>
          </a:xfrm>
        </p:grpSpPr>
        <p:sp>
          <p:nvSpPr>
            <p:cNvPr id="6" name="object 2"/>
            <p:cNvSpPr txBox="1"/>
            <p:nvPr/>
          </p:nvSpPr>
          <p:spPr>
            <a:xfrm>
              <a:off x="387392" y="296226"/>
              <a:ext cx="4644390" cy="584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30900"/>
                </a:lnSpc>
                <a:spcBef>
                  <a:spcPts val="100"/>
                </a:spcBef>
              </a:pPr>
              <a:r>
                <a:rPr sz="1400" spc="160" dirty="0">
                  <a:solidFill>
                    <a:srgbClr val="5EBB46"/>
                  </a:solidFill>
                  <a:latin typeface="Trebuchet MS"/>
                  <a:cs typeface="Trebuchet MS"/>
                </a:rPr>
                <a:t>ФАРМАКОПРОФИЛАКТИКА</a:t>
              </a:r>
              <a:r>
                <a:rPr sz="1400" spc="-10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400" spc="135" dirty="0">
                  <a:solidFill>
                    <a:srgbClr val="5EBB46"/>
                  </a:solidFill>
                  <a:latin typeface="Trebuchet MS"/>
                  <a:cs typeface="Trebuchet MS"/>
                </a:rPr>
                <a:t>ИММУНОДЕФИЦИТОВ </a:t>
              </a:r>
              <a:r>
                <a:rPr sz="1400" spc="-409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400" spc="165" dirty="0">
                  <a:solidFill>
                    <a:srgbClr val="5EBB46"/>
                  </a:solidFill>
                  <a:latin typeface="Trebuchet MS"/>
                  <a:cs typeface="Trebuchet MS"/>
                </a:rPr>
                <a:t>В</a:t>
              </a:r>
              <a:r>
                <a:rPr sz="1400" spc="-4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400" spc="175" dirty="0">
                  <a:solidFill>
                    <a:srgbClr val="5EBB46"/>
                  </a:solidFill>
                  <a:latin typeface="Trebuchet MS"/>
                  <a:cs typeface="Trebuchet MS"/>
                </a:rPr>
                <a:t>ПРОЦЕССЕ</a:t>
              </a:r>
              <a:r>
                <a:rPr sz="1400" spc="-4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400" spc="125" dirty="0">
                  <a:solidFill>
                    <a:srgbClr val="5EBB46"/>
                  </a:solidFill>
                  <a:latin typeface="Trebuchet MS"/>
                  <a:cs typeface="Trebuchet MS"/>
                </a:rPr>
                <a:t>РЕПРОДУКТИВНОГО</a:t>
              </a:r>
              <a:r>
                <a:rPr sz="1400" spc="-4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400" spc="150" dirty="0">
                  <a:solidFill>
                    <a:srgbClr val="5EBB46"/>
                  </a:solidFill>
                  <a:latin typeface="Trebuchet MS"/>
                  <a:cs typeface="Trebuchet MS"/>
                </a:rPr>
                <a:t>ЦИКЛА</a:t>
              </a:r>
              <a:r>
                <a:rPr sz="1400" spc="-4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400" spc="170" dirty="0">
                  <a:solidFill>
                    <a:srgbClr val="5EBB46"/>
                  </a:solidFill>
                  <a:latin typeface="Trebuchet MS"/>
                  <a:cs typeface="Trebuchet MS"/>
                </a:rPr>
                <a:t>КОРОВ</a:t>
              </a:r>
              <a:endParaRPr sz="1400" dirty="0">
                <a:latin typeface="Trebuchet MS"/>
                <a:cs typeface="Trebuchet MS"/>
              </a:endParaRPr>
            </a:p>
          </p:txBody>
        </p:sp>
        <p:grpSp>
          <p:nvGrpSpPr>
            <p:cNvPr id="7" name="object 3"/>
            <p:cNvGrpSpPr/>
            <p:nvPr/>
          </p:nvGrpSpPr>
          <p:grpSpPr>
            <a:xfrm>
              <a:off x="8995" y="1217258"/>
              <a:ext cx="4911090" cy="502284"/>
              <a:chOff x="8995" y="1217258"/>
              <a:chExt cx="4911090" cy="502284"/>
            </a:xfrm>
          </p:grpSpPr>
          <p:sp>
            <p:nvSpPr>
              <p:cNvPr id="54" name="object 4"/>
              <p:cNvSpPr/>
              <p:nvPr/>
            </p:nvSpPr>
            <p:spPr>
              <a:xfrm>
                <a:off x="8995" y="1217258"/>
                <a:ext cx="4911090" cy="502284"/>
              </a:xfrm>
              <a:custGeom>
                <a:avLst/>
                <a:gdLst/>
                <a:ahLst/>
                <a:cxnLst/>
                <a:rect l="l" t="t" r="r" b="b"/>
                <a:pathLst>
                  <a:path w="4911090" h="502285">
                    <a:moveTo>
                      <a:pt x="4911001" y="0"/>
                    </a:moveTo>
                    <a:lnTo>
                      <a:pt x="0" y="0"/>
                    </a:lnTo>
                    <a:lnTo>
                      <a:pt x="0" y="501904"/>
                    </a:lnTo>
                    <a:lnTo>
                      <a:pt x="4839004" y="501904"/>
                    </a:lnTo>
                    <a:lnTo>
                      <a:pt x="4911001" y="0"/>
                    </a:lnTo>
                    <a:close/>
                  </a:path>
                </a:pathLst>
              </a:custGeom>
              <a:solidFill>
                <a:srgbClr val="5EBB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"/>
              <p:cNvSpPr/>
              <p:nvPr/>
            </p:nvSpPr>
            <p:spPr>
              <a:xfrm>
                <a:off x="501694" y="1339237"/>
                <a:ext cx="39370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259080">
                    <a:moveTo>
                      <a:pt x="379768" y="181610"/>
                    </a:moveTo>
                    <a:lnTo>
                      <a:pt x="353720" y="181610"/>
                    </a:lnTo>
                    <a:lnTo>
                      <a:pt x="355041" y="184149"/>
                    </a:lnTo>
                    <a:lnTo>
                      <a:pt x="355498" y="185419"/>
                    </a:lnTo>
                    <a:lnTo>
                      <a:pt x="359321" y="191769"/>
                    </a:lnTo>
                    <a:lnTo>
                      <a:pt x="360159" y="196849"/>
                    </a:lnTo>
                    <a:lnTo>
                      <a:pt x="361010" y="207009"/>
                    </a:lnTo>
                    <a:lnTo>
                      <a:pt x="361035" y="215900"/>
                    </a:lnTo>
                    <a:lnTo>
                      <a:pt x="360918" y="219709"/>
                    </a:lnTo>
                    <a:lnTo>
                      <a:pt x="360718" y="223519"/>
                    </a:lnTo>
                    <a:lnTo>
                      <a:pt x="360095" y="232409"/>
                    </a:lnTo>
                    <a:lnTo>
                      <a:pt x="359575" y="234950"/>
                    </a:lnTo>
                    <a:lnTo>
                      <a:pt x="358609" y="241300"/>
                    </a:lnTo>
                    <a:lnTo>
                      <a:pt x="358292" y="245109"/>
                    </a:lnTo>
                    <a:lnTo>
                      <a:pt x="354330" y="250190"/>
                    </a:lnTo>
                    <a:lnTo>
                      <a:pt x="352132" y="254000"/>
                    </a:lnTo>
                    <a:lnTo>
                      <a:pt x="348373" y="256540"/>
                    </a:lnTo>
                    <a:lnTo>
                      <a:pt x="347776" y="257809"/>
                    </a:lnTo>
                    <a:lnTo>
                      <a:pt x="346887" y="259079"/>
                    </a:lnTo>
                    <a:lnTo>
                      <a:pt x="367766" y="259079"/>
                    </a:lnTo>
                    <a:lnTo>
                      <a:pt x="371043" y="255269"/>
                    </a:lnTo>
                    <a:lnTo>
                      <a:pt x="372503" y="252729"/>
                    </a:lnTo>
                    <a:lnTo>
                      <a:pt x="371043" y="247650"/>
                    </a:lnTo>
                    <a:lnTo>
                      <a:pt x="370979" y="245109"/>
                    </a:lnTo>
                    <a:lnTo>
                      <a:pt x="371195" y="243840"/>
                    </a:lnTo>
                    <a:lnTo>
                      <a:pt x="371957" y="242569"/>
                    </a:lnTo>
                    <a:lnTo>
                      <a:pt x="377266" y="242569"/>
                    </a:lnTo>
                    <a:lnTo>
                      <a:pt x="376961" y="241300"/>
                    </a:lnTo>
                    <a:lnTo>
                      <a:pt x="376516" y="238759"/>
                    </a:lnTo>
                    <a:lnTo>
                      <a:pt x="375881" y="237490"/>
                    </a:lnTo>
                    <a:lnTo>
                      <a:pt x="375983" y="229869"/>
                    </a:lnTo>
                    <a:lnTo>
                      <a:pt x="376605" y="215900"/>
                    </a:lnTo>
                    <a:lnTo>
                      <a:pt x="376897" y="214629"/>
                    </a:lnTo>
                    <a:lnTo>
                      <a:pt x="377621" y="208279"/>
                    </a:lnTo>
                    <a:lnTo>
                      <a:pt x="377952" y="204469"/>
                    </a:lnTo>
                    <a:lnTo>
                      <a:pt x="378035" y="200660"/>
                    </a:lnTo>
                    <a:lnTo>
                      <a:pt x="378701" y="190499"/>
                    </a:lnTo>
                    <a:lnTo>
                      <a:pt x="379310" y="184149"/>
                    </a:lnTo>
                    <a:lnTo>
                      <a:pt x="379768" y="181610"/>
                    </a:lnTo>
                    <a:close/>
                  </a:path>
                  <a:path w="393700" h="259080">
                    <a:moveTo>
                      <a:pt x="177994" y="186690"/>
                    </a:moveTo>
                    <a:lnTo>
                      <a:pt x="155092" y="186690"/>
                    </a:lnTo>
                    <a:lnTo>
                      <a:pt x="156032" y="187960"/>
                    </a:lnTo>
                    <a:lnTo>
                      <a:pt x="158026" y="194310"/>
                    </a:lnTo>
                    <a:lnTo>
                      <a:pt x="159715" y="199390"/>
                    </a:lnTo>
                    <a:lnTo>
                      <a:pt x="162852" y="210819"/>
                    </a:lnTo>
                    <a:lnTo>
                      <a:pt x="164299" y="215900"/>
                    </a:lnTo>
                    <a:lnTo>
                      <a:pt x="165633" y="228600"/>
                    </a:lnTo>
                    <a:lnTo>
                      <a:pt x="165366" y="233679"/>
                    </a:lnTo>
                    <a:lnTo>
                      <a:pt x="162928" y="242569"/>
                    </a:lnTo>
                    <a:lnTo>
                      <a:pt x="161404" y="245109"/>
                    </a:lnTo>
                    <a:lnTo>
                      <a:pt x="156921" y="250190"/>
                    </a:lnTo>
                    <a:lnTo>
                      <a:pt x="155295" y="251459"/>
                    </a:lnTo>
                    <a:lnTo>
                      <a:pt x="152717" y="255269"/>
                    </a:lnTo>
                    <a:lnTo>
                      <a:pt x="153111" y="256540"/>
                    </a:lnTo>
                    <a:lnTo>
                      <a:pt x="158661" y="257809"/>
                    </a:lnTo>
                    <a:lnTo>
                      <a:pt x="166827" y="257809"/>
                    </a:lnTo>
                    <a:lnTo>
                      <a:pt x="175082" y="256540"/>
                    </a:lnTo>
                    <a:lnTo>
                      <a:pt x="179895" y="251459"/>
                    </a:lnTo>
                    <a:lnTo>
                      <a:pt x="180799" y="251459"/>
                    </a:lnTo>
                    <a:lnTo>
                      <a:pt x="178676" y="246379"/>
                    </a:lnTo>
                    <a:lnTo>
                      <a:pt x="178765" y="243840"/>
                    </a:lnTo>
                    <a:lnTo>
                      <a:pt x="178460" y="241300"/>
                    </a:lnTo>
                    <a:lnTo>
                      <a:pt x="182511" y="241300"/>
                    </a:lnTo>
                    <a:lnTo>
                      <a:pt x="182422" y="240029"/>
                    </a:lnTo>
                    <a:lnTo>
                      <a:pt x="179997" y="229869"/>
                    </a:lnTo>
                    <a:lnTo>
                      <a:pt x="178206" y="219709"/>
                    </a:lnTo>
                    <a:lnTo>
                      <a:pt x="177736" y="214629"/>
                    </a:lnTo>
                    <a:lnTo>
                      <a:pt x="176517" y="207009"/>
                    </a:lnTo>
                    <a:lnTo>
                      <a:pt x="177139" y="204469"/>
                    </a:lnTo>
                    <a:lnTo>
                      <a:pt x="178854" y="200660"/>
                    </a:lnTo>
                    <a:lnTo>
                      <a:pt x="179260" y="199390"/>
                    </a:lnTo>
                    <a:lnTo>
                      <a:pt x="179260" y="195579"/>
                    </a:lnTo>
                    <a:lnTo>
                      <a:pt x="178206" y="187960"/>
                    </a:lnTo>
                    <a:lnTo>
                      <a:pt x="177994" y="186690"/>
                    </a:lnTo>
                    <a:close/>
                  </a:path>
                  <a:path w="393700" h="259080">
                    <a:moveTo>
                      <a:pt x="317576" y="252729"/>
                    </a:moveTo>
                    <a:lnTo>
                      <a:pt x="302107" y="252729"/>
                    </a:lnTo>
                    <a:lnTo>
                      <a:pt x="310629" y="254000"/>
                    </a:lnTo>
                    <a:lnTo>
                      <a:pt x="317576" y="252729"/>
                    </a:lnTo>
                    <a:close/>
                  </a:path>
                  <a:path w="393700" h="259080">
                    <a:moveTo>
                      <a:pt x="381581" y="86359"/>
                    </a:moveTo>
                    <a:lnTo>
                      <a:pt x="65163" y="86359"/>
                    </a:lnTo>
                    <a:lnTo>
                      <a:pt x="68122" y="88899"/>
                    </a:lnTo>
                    <a:lnTo>
                      <a:pt x="68605" y="90169"/>
                    </a:lnTo>
                    <a:lnTo>
                      <a:pt x="79286" y="100329"/>
                    </a:lnTo>
                    <a:lnTo>
                      <a:pt x="85191" y="105409"/>
                    </a:lnTo>
                    <a:lnTo>
                      <a:pt x="85979" y="106679"/>
                    </a:lnTo>
                    <a:lnTo>
                      <a:pt x="91084" y="114299"/>
                    </a:lnTo>
                    <a:lnTo>
                      <a:pt x="94500" y="121919"/>
                    </a:lnTo>
                    <a:lnTo>
                      <a:pt x="97548" y="134619"/>
                    </a:lnTo>
                    <a:lnTo>
                      <a:pt x="98310" y="138429"/>
                    </a:lnTo>
                    <a:lnTo>
                      <a:pt x="101053" y="146049"/>
                    </a:lnTo>
                    <a:lnTo>
                      <a:pt x="108140" y="158749"/>
                    </a:lnTo>
                    <a:lnTo>
                      <a:pt x="112255" y="162560"/>
                    </a:lnTo>
                    <a:lnTo>
                      <a:pt x="119849" y="170179"/>
                    </a:lnTo>
                    <a:lnTo>
                      <a:pt x="123253" y="172719"/>
                    </a:lnTo>
                    <a:lnTo>
                      <a:pt x="132435" y="172719"/>
                    </a:lnTo>
                    <a:lnTo>
                      <a:pt x="132969" y="177799"/>
                    </a:lnTo>
                    <a:lnTo>
                      <a:pt x="133222" y="179069"/>
                    </a:lnTo>
                    <a:lnTo>
                      <a:pt x="133218" y="185419"/>
                    </a:lnTo>
                    <a:lnTo>
                      <a:pt x="133146" y="189229"/>
                    </a:lnTo>
                    <a:lnTo>
                      <a:pt x="133527" y="196849"/>
                    </a:lnTo>
                    <a:lnTo>
                      <a:pt x="134226" y="200660"/>
                    </a:lnTo>
                    <a:lnTo>
                      <a:pt x="137553" y="208279"/>
                    </a:lnTo>
                    <a:lnTo>
                      <a:pt x="138137" y="212090"/>
                    </a:lnTo>
                    <a:lnTo>
                      <a:pt x="135636" y="219709"/>
                    </a:lnTo>
                    <a:lnTo>
                      <a:pt x="134543" y="224790"/>
                    </a:lnTo>
                    <a:lnTo>
                      <a:pt x="131953" y="233679"/>
                    </a:lnTo>
                    <a:lnTo>
                      <a:pt x="129857" y="236219"/>
                    </a:lnTo>
                    <a:lnTo>
                      <a:pt x="124383" y="242569"/>
                    </a:lnTo>
                    <a:lnTo>
                      <a:pt x="117678" y="250190"/>
                    </a:lnTo>
                    <a:lnTo>
                      <a:pt x="118503" y="251459"/>
                    </a:lnTo>
                    <a:lnTo>
                      <a:pt x="121310" y="252729"/>
                    </a:lnTo>
                    <a:lnTo>
                      <a:pt x="125729" y="252729"/>
                    </a:lnTo>
                    <a:lnTo>
                      <a:pt x="129298" y="251459"/>
                    </a:lnTo>
                    <a:lnTo>
                      <a:pt x="136613" y="251459"/>
                    </a:lnTo>
                    <a:lnTo>
                      <a:pt x="141973" y="248919"/>
                    </a:lnTo>
                    <a:lnTo>
                      <a:pt x="142925" y="246379"/>
                    </a:lnTo>
                    <a:lnTo>
                      <a:pt x="141795" y="242569"/>
                    </a:lnTo>
                    <a:lnTo>
                      <a:pt x="141566" y="241300"/>
                    </a:lnTo>
                    <a:lnTo>
                      <a:pt x="141719" y="240029"/>
                    </a:lnTo>
                    <a:lnTo>
                      <a:pt x="147510" y="240029"/>
                    </a:lnTo>
                    <a:lnTo>
                      <a:pt x="147610" y="222250"/>
                    </a:lnTo>
                    <a:lnTo>
                      <a:pt x="148094" y="213359"/>
                    </a:lnTo>
                    <a:lnTo>
                      <a:pt x="148653" y="208279"/>
                    </a:lnTo>
                    <a:lnTo>
                      <a:pt x="149809" y="199390"/>
                    </a:lnTo>
                    <a:lnTo>
                      <a:pt x="151003" y="196849"/>
                    </a:lnTo>
                    <a:lnTo>
                      <a:pt x="151980" y="194310"/>
                    </a:lnTo>
                    <a:lnTo>
                      <a:pt x="152400" y="191769"/>
                    </a:lnTo>
                    <a:lnTo>
                      <a:pt x="152438" y="190499"/>
                    </a:lnTo>
                    <a:lnTo>
                      <a:pt x="152742" y="187960"/>
                    </a:lnTo>
                    <a:lnTo>
                      <a:pt x="153301" y="186690"/>
                    </a:lnTo>
                    <a:lnTo>
                      <a:pt x="177994" y="186690"/>
                    </a:lnTo>
                    <a:lnTo>
                      <a:pt x="177571" y="184149"/>
                    </a:lnTo>
                    <a:lnTo>
                      <a:pt x="176822" y="177799"/>
                    </a:lnTo>
                    <a:lnTo>
                      <a:pt x="176555" y="175260"/>
                    </a:lnTo>
                    <a:lnTo>
                      <a:pt x="176491" y="168910"/>
                    </a:lnTo>
                    <a:lnTo>
                      <a:pt x="176720" y="167640"/>
                    </a:lnTo>
                    <a:lnTo>
                      <a:pt x="177660" y="161290"/>
                    </a:lnTo>
                    <a:lnTo>
                      <a:pt x="177482" y="160019"/>
                    </a:lnTo>
                    <a:lnTo>
                      <a:pt x="283641" y="160019"/>
                    </a:lnTo>
                    <a:lnTo>
                      <a:pt x="288556" y="156210"/>
                    </a:lnTo>
                    <a:lnTo>
                      <a:pt x="372609" y="156210"/>
                    </a:lnTo>
                    <a:lnTo>
                      <a:pt x="371881" y="154940"/>
                    </a:lnTo>
                    <a:lnTo>
                      <a:pt x="369290" y="148590"/>
                    </a:lnTo>
                    <a:lnTo>
                      <a:pt x="369163" y="146049"/>
                    </a:lnTo>
                    <a:lnTo>
                      <a:pt x="367830" y="137160"/>
                    </a:lnTo>
                    <a:lnTo>
                      <a:pt x="367449" y="132079"/>
                    </a:lnTo>
                    <a:lnTo>
                      <a:pt x="367703" y="129539"/>
                    </a:lnTo>
                    <a:lnTo>
                      <a:pt x="368236" y="125729"/>
                    </a:lnTo>
                    <a:lnTo>
                      <a:pt x="368655" y="121919"/>
                    </a:lnTo>
                    <a:lnTo>
                      <a:pt x="369481" y="116839"/>
                    </a:lnTo>
                    <a:lnTo>
                      <a:pt x="373075" y="96519"/>
                    </a:lnTo>
                    <a:lnTo>
                      <a:pt x="380951" y="96519"/>
                    </a:lnTo>
                    <a:lnTo>
                      <a:pt x="381520" y="91439"/>
                    </a:lnTo>
                    <a:lnTo>
                      <a:pt x="381581" y="86359"/>
                    </a:lnTo>
                    <a:close/>
                  </a:path>
                  <a:path w="393700" h="259080">
                    <a:moveTo>
                      <a:pt x="180799" y="251459"/>
                    </a:moveTo>
                    <a:lnTo>
                      <a:pt x="179895" y="251459"/>
                    </a:lnTo>
                    <a:lnTo>
                      <a:pt x="181330" y="252729"/>
                    </a:lnTo>
                    <a:lnTo>
                      <a:pt x="180799" y="251459"/>
                    </a:lnTo>
                    <a:close/>
                  </a:path>
                  <a:path w="393700" h="259080">
                    <a:moveTo>
                      <a:pt x="379939" y="180340"/>
                    </a:moveTo>
                    <a:lnTo>
                      <a:pt x="326136" y="180340"/>
                    </a:lnTo>
                    <a:lnTo>
                      <a:pt x="326377" y="181610"/>
                    </a:lnTo>
                    <a:lnTo>
                      <a:pt x="326859" y="182879"/>
                    </a:lnTo>
                    <a:lnTo>
                      <a:pt x="326615" y="196849"/>
                    </a:lnTo>
                    <a:lnTo>
                      <a:pt x="313867" y="234950"/>
                    </a:lnTo>
                    <a:lnTo>
                      <a:pt x="301853" y="246379"/>
                    </a:lnTo>
                    <a:lnTo>
                      <a:pt x="298729" y="250190"/>
                    </a:lnTo>
                    <a:lnTo>
                      <a:pt x="298907" y="251459"/>
                    </a:lnTo>
                    <a:lnTo>
                      <a:pt x="301155" y="252729"/>
                    </a:lnTo>
                    <a:lnTo>
                      <a:pt x="320763" y="252729"/>
                    </a:lnTo>
                    <a:lnTo>
                      <a:pt x="324383" y="246379"/>
                    </a:lnTo>
                    <a:lnTo>
                      <a:pt x="326593" y="243840"/>
                    </a:lnTo>
                    <a:lnTo>
                      <a:pt x="325882" y="240029"/>
                    </a:lnTo>
                    <a:lnTo>
                      <a:pt x="326021" y="238759"/>
                    </a:lnTo>
                    <a:lnTo>
                      <a:pt x="331228" y="238759"/>
                    </a:lnTo>
                    <a:lnTo>
                      <a:pt x="332219" y="237490"/>
                    </a:lnTo>
                    <a:lnTo>
                      <a:pt x="332333" y="236219"/>
                    </a:lnTo>
                    <a:lnTo>
                      <a:pt x="330771" y="232409"/>
                    </a:lnTo>
                    <a:lnTo>
                      <a:pt x="331317" y="231140"/>
                    </a:lnTo>
                    <a:lnTo>
                      <a:pt x="335788" y="222250"/>
                    </a:lnTo>
                    <a:lnTo>
                      <a:pt x="339178" y="217169"/>
                    </a:lnTo>
                    <a:lnTo>
                      <a:pt x="343065" y="204469"/>
                    </a:lnTo>
                    <a:lnTo>
                      <a:pt x="344893" y="199390"/>
                    </a:lnTo>
                    <a:lnTo>
                      <a:pt x="348208" y="190499"/>
                    </a:lnTo>
                    <a:lnTo>
                      <a:pt x="349770" y="186690"/>
                    </a:lnTo>
                    <a:lnTo>
                      <a:pt x="352031" y="181610"/>
                    </a:lnTo>
                    <a:lnTo>
                      <a:pt x="379768" y="181610"/>
                    </a:lnTo>
                    <a:lnTo>
                      <a:pt x="379939" y="180340"/>
                    </a:lnTo>
                    <a:close/>
                  </a:path>
                  <a:path w="393700" h="259080">
                    <a:moveTo>
                      <a:pt x="377266" y="242569"/>
                    </a:moveTo>
                    <a:lnTo>
                      <a:pt x="372402" y="242569"/>
                    </a:lnTo>
                    <a:lnTo>
                      <a:pt x="373621" y="243840"/>
                    </a:lnTo>
                    <a:lnTo>
                      <a:pt x="374281" y="243840"/>
                    </a:lnTo>
                    <a:lnTo>
                      <a:pt x="374980" y="245109"/>
                    </a:lnTo>
                    <a:lnTo>
                      <a:pt x="376072" y="245109"/>
                    </a:lnTo>
                    <a:lnTo>
                      <a:pt x="376910" y="243840"/>
                    </a:lnTo>
                    <a:lnTo>
                      <a:pt x="377266" y="242569"/>
                    </a:lnTo>
                    <a:close/>
                  </a:path>
                  <a:path w="393700" h="259080">
                    <a:moveTo>
                      <a:pt x="182511" y="241300"/>
                    </a:moveTo>
                    <a:lnTo>
                      <a:pt x="179882" y="241300"/>
                    </a:lnTo>
                    <a:lnTo>
                      <a:pt x="181457" y="243840"/>
                    </a:lnTo>
                    <a:lnTo>
                      <a:pt x="181838" y="243840"/>
                    </a:lnTo>
                    <a:lnTo>
                      <a:pt x="182511" y="241300"/>
                    </a:lnTo>
                    <a:close/>
                  </a:path>
                  <a:path w="393700" h="259080">
                    <a:moveTo>
                      <a:pt x="147510" y="240029"/>
                    </a:moveTo>
                    <a:lnTo>
                      <a:pt x="143535" y="240029"/>
                    </a:lnTo>
                    <a:lnTo>
                      <a:pt x="145033" y="241300"/>
                    </a:lnTo>
                    <a:lnTo>
                      <a:pt x="146265" y="241300"/>
                    </a:lnTo>
                    <a:lnTo>
                      <a:pt x="147510" y="240029"/>
                    </a:lnTo>
                    <a:close/>
                  </a:path>
                  <a:path w="393700" h="259080">
                    <a:moveTo>
                      <a:pt x="331228" y="238759"/>
                    </a:moveTo>
                    <a:lnTo>
                      <a:pt x="326021" y="238759"/>
                    </a:lnTo>
                    <a:lnTo>
                      <a:pt x="326809" y="240029"/>
                    </a:lnTo>
                    <a:lnTo>
                      <a:pt x="327571" y="240029"/>
                    </a:lnTo>
                    <a:lnTo>
                      <a:pt x="329438" y="241300"/>
                    </a:lnTo>
                    <a:lnTo>
                      <a:pt x="330238" y="240029"/>
                    </a:lnTo>
                    <a:lnTo>
                      <a:pt x="331228" y="238759"/>
                    </a:lnTo>
                    <a:close/>
                  </a:path>
                  <a:path w="393700" h="259080">
                    <a:moveTo>
                      <a:pt x="386753" y="187960"/>
                    </a:moveTo>
                    <a:lnTo>
                      <a:pt x="385292" y="187960"/>
                    </a:lnTo>
                    <a:lnTo>
                      <a:pt x="385813" y="189229"/>
                    </a:lnTo>
                    <a:lnTo>
                      <a:pt x="386118" y="189229"/>
                    </a:lnTo>
                    <a:lnTo>
                      <a:pt x="386753" y="187960"/>
                    </a:lnTo>
                    <a:close/>
                  </a:path>
                  <a:path w="393700" h="259080">
                    <a:moveTo>
                      <a:pt x="392400" y="175260"/>
                    </a:moveTo>
                    <a:lnTo>
                      <a:pt x="316941" y="175260"/>
                    </a:lnTo>
                    <a:lnTo>
                      <a:pt x="317944" y="176529"/>
                    </a:lnTo>
                    <a:lnTo>
                      <a:pt x="317817" y="181610"/>
                    </a:lnTo>
                    <a:lnTo>
                      <a:pt x="316941" y="187960"/>
                    </a:lnTo>
                    <a:lnTo>
                      <a:pt x="325412" y="187960"/>
                    </a:lnTo>
                    <a:lnTo>
                      <a:pt x="325479" y="182879"/>
                    </a:lnTo>
                    <a:lnTo>
                      <a:pt x="325666" y="180340"/>
                    </a:lnTo>
                    <a:lnTo>
                      <a:pt x="379939" y="180340"/>
                    </a:lnTo>
                    <a:lnTo>
                      <a:pt x="380111" y="179069"/>
                    </a:lnTo>
                    <a:lnTo>
                      <a:pt x="393128" y="179069"/>
                    </a:lnTo>
                    <a:lnTo>
                      <a:pt x="392696" y="176529"/>
                    </a:lnTo>
                    <a:lnTo>
                      <a:pt x="392400" y="175260"/>
                    </a:lnTo>
                    <a:close/>
                  </a:path>
                  <a:path w="393700" h="259080">
                    <a:moveTo>
                      <a:pt x="393128" y="179069"/>
                    </a:moveTo>
                    <a:lnTo>
                      <a:pt x="380682" y="179069"/>
                    </a:lnTo>
                    <a:lnTo>
                      <a:pt x="380682" y="182879"/>
                    </a:lnTo>
                    <a:lnTo>
                      <a:pt x="381101" y="184149"/>
                    </a:lnTo>
                    <a:lnTo>
                      <a:pt x="382447" y="186690"/>
                    </a:lnTo>
                    <a:lnTo>
                      <a:pt x="382854" y="187960"/>
                    </a:lnTo>
                    <a:lnTo>
                      <a:pt x="383755" y="187960"/>
                    </a:lnTo>
                    <a:lnTo>
                      <a:pt x="384162" y="186690"/>
                    </a:lnTo>
                    <a:lnTo>
                      <a:pt x="391160" y="186690"/>
                    </a:lnTo>
                    <a:lnTo>
                      <a:pt x="392379" y="184149"/>
                    </a:lnTo>
                    <a:lnTo>
                      <a:pt x="393344" y="180340"/>
                    </a:lnTo>
                    <a:lnTo>
                      <a:pt x="393128" y="179069"/>
                    </a:lnTo>
                    <a:close/>
                  </a:path>
                  <a:path w="393700" h="259080">
                    <a:moveTo>
                      <a:pt x="390372" y="186690"/>
                    </a:moveTo>
                    <a:lnTo>
                      <a:pt x="384162" y="186690"/>
                    </a:lnTo>
                    <a:lnTo>
                      <a:pt x="384898" y="187960"/>
                    </a:lnTo>
                    <a:lnTo>
                      <a:pt x="390486" y="187960"/>
                    </a:lnTo>
                    <a:lnTo>
                      <a:pt x="390372" y="186690"/>
                    </a:lnTo>
                    <a:close/>
                  </a:path>
                  <a:path w="393700" h="259080">
                    <a:moveTo>
                      <a:pt x="372609" y="156210"/>
                    </a:moveTo>
                    <a:lnTo>
                      <a:pt x="288556" y="156210"/>
                    </a:lnTo>
                    <a:lnTo>
                      <a:pt x="289788" y="157479"/>
                    </a:lnTo>
                    <a:lnTo>
                      <a:pt x="291947" y="160019"/>
                    </a:lnTo>
                    <a:lnTo>
                      <a:pt x="293141" y="162560"/>
                    </a:lnTo>
                    <a:lnTo>
                      <a:pt x="296837" y="165099"/>
                    </a:lnTo>
                    <a:lnTo>
                      <a:pt x="304482" y="168910"/>
                    </a:lnTo>
                    <a:lnTo>
                      <a:pt x="304990" y="170179"/>
                    </a:lnTo>
                    <a:lnTo>
                      <a:pt x="304317" y="177799"/>
                    </a:lnTo>
                    <a:lnTo>
                      <a:pt x="303326" y="185419"/>
                    </a:lnTo>
                    <a:lnTo>
                      <a:pt x="312445" y="185419"/>
                    </a:lnTo>
                    <a:lnTo>
                      <a:pt x="312737" y="180340"/>
                    </a:lnTo>
                    <a:lnTo>
                      <a:pt x="314185" y="176529"/>
                    </a:lnTo>
                    <a:lnTo>
                      <a:pt x="315226" y="175260"/>
                    </a:lnTo>
                    <a:lnTo>
                      <a:pt x="392400" y="175260"/>
                    </a:lnTo>
                    <a:lnTo>
                      <a:pt x="391807" y="172719"/>
                    </a:lnTo>
                    <a:lnTo>
                      <a:pt x="391845" y="168910"/>
                    </a:lnTo>
                    <a:lnTo>
                      <a:pt x="392663" y="162560"/>
                    </a:lnTo>
                    <a:lnTo>
                      <a:pt x="376021" y="162560"/>
                    </a:lnTo>
                    <a:lnTo>
                      <a:pt x="374065" y="158749"/>
                    </a:lnTo>
                    <a:lnTo>
                      <a:pt x="372609" y="156210"/>
                    </a:lnTo>
                    <a:close/>
                  </a:path>
                  <a:path w="393700" h="259080">
                    <a:moveTo>
                      <a:pt x="283641" y="160019"/>
                    </a:moveTo>
                    <a:lnTo>
                      <a:pt x="194513" y="160019"/>
                    </a:lnTo>
                    <a:lnTo>
                      <a:pt x="201980" y="161290"/>
                    </a:lnTo>
                    <a:lnTo>
                      <a:pt x="207695" y="162560"/>
                    </a:lnTo>
                    <a:lnTo>
                      <a:pt x="216776" y="163829"/>
                    </a:lnTo>
                    <a:lnTo>
                      <a:pt x="220141" y="165099"/>
                    </a:lnTo>
                    <a:lnTo>
                      <a:pt x="230657" y="166369"/>
                    </a:lnTo>
                    <a:lnTo>
                      <a:pt x="238277" y="166369"/>
                    </a:lnTo>
                    <a:lnTo>
                      <a:pt x="244500" y="167640"/>
                    </a:lnTo>
                    <a:lnTo>
                      <a:pt x="258978" y="167640"/>
                    </a:lnTo>
                    <a:lnTo>
                      <a:pt x="264350" y="166369"/>
                    </a:lnTo>
                    <a:lnTo>
                      <a:pt x="276809" y="163829"/>
                    </a:lnTo>
                    <a:lnTo>
                      <a:pt x="282003" y="161290"/>
                    </a:lnTo>
                    <a:lnTo>
                      <a:pt x="283641" y="160019"/>
                    </a:lnTo>
                    <a:close/>
                  </a:path>
                  <a:path w="393700" h="259080">
                    <a:moveTo>
                      <a:pt x="380951" y="96519"/>
                    </a:moveTo>
                    <a:lnTo>
                      <a:pt x="373303" y="96519"/>
                    </a:lnTo>
                    <a:lnTo>
                      <a:pt x="373621" y="100329"/>
                    </a:lnTo>
                    <a:lnTo>
                      <a:pt x="373888" y="104139"/>
                    </a:lnTo>
                    <a:lnTo>
                      <a:pt x="374637" y="113029"/>
                    </a:lnTo>
                    <a:lnTo>
                      <a:pt x="376085" y="125729"/>
                    </a:lnTo>
                    <a:lnTo>
                      <a:pt x="375932" y="130809"/>
                    </a:lnTo>
                    <a:lnTo>
                      <a:pt x="374916" y="137160"/>
                    </a:lnTo>
                    <a:lnTo>
                      <a:pt x="374802" y="142240"/>
                    </a:lnTo>
                    <a:lnTo>
                      <a:pt x="377355" y="147319"/>
                    </a:lnTo>
                    <a:lnTo>
                      <a:pt x="377228" y="149860"/>
                    </a:lnTo>
                    <a:lnTo>
                      <a:pt x="376491" y="156210"/>
                    </a:lnTo>
                    <a:lnTo>
                      <a:pt x="376491" y="162560"/>
                    </a:lnTo>
                    <a:lnTo>
                      <a:pt x="392663" y="162560"/>
                    </a:lnTo>
                    <a:lnTo>
                      <a:pt x="393153" y="158749"/>
                    </a:lnTo>
                    <a:lnTo>
                      <a:pt x="392010" y="153669"/>
                    </a:lnTo>
                    <a:lnTo>
                      <a:pt x="389013" y="146049"/>
                    </a:lnTo>
                    <a:lnTo>
                      <a:pt x="387591" y="143510"/>
                    </a:lnTo>
                    <a:lnTo>
                      <a:pt x="385572" y="135890"/>
                    </a:lnTo>
                    <a:lnTo>
                      <a:pt x="382841" y="121919"/>
                    </a:lnTo>
                    <a:lnTo>
                      <a:pt x="382244" y="118109"/>
                    </a:lnTo>
                    <a:lnTo>
                      <a:pt x="381266" y="110489"/>
                    </a:lnTo>
                    <a:lnTo>
                      <a:pt x="380720" y="106679"/>
                    </a:lnTo>
                    <a:lnTo>
                      <a:pt x="380809" y="97789"/>
                    </a:lnTo>
                    <a:lnTo>
                      <a:pt x="380951" y="96519"/>
                    </a:lnTo>
                    <a:close/>
                  </a:path>
                  <a:path w="393700" h="259080">
                    <a:moveTo>
                      <a:pt x="29679" y="0"/>
                    </a:moveTo>
                    <a:lnTo>
                      <a:pt x="26695" y="0"/>
                    </a:lnTo>
                    <a:lnTo>
                      <a:pt x="26746" y="1269"/>
                    </a:lnTo>
                    <a:lnTo>
                      <a:pt x="30479" y="7619"/>
                    </a:lnTo>
                    <a:lnTo>
                      <a:pt x="33731" y="13969"/>
                    </a:lnTo>
                    <a:lnTo>
                      <a:pt x="41186" y="19050"/>
                    </a:lnTo>
                    <a:lnTo>
                      <a:pt x="41147" y="20319"/>
                    </a:lnTo>
                    <a:lnTo>
                      <a:pt x="35902" y="22859"/>
                    </a:lnTo>
                    <a:lnTo>
                      <a:pt x="33528" y="26669"/>
                    </a:lnTo>
                    <a:lnTo>
                      <a:pt x="29959" y="33019"/>
                    </a:lnTo>
                    <a:lnTo>
                      <a:pt x="28549" y="36829"/>
                    </a:lnTo>
                    <a:lnTo>
                      <a:pt x="24257" y="46989"/>
                    </a:lnTo>
                    <a:lnTo>
                      <a:pt x="21945" y="53339"/>
                    </a:lnTo>
                    <a:lnTo>
                      <a:pt x="14363" y="63499"/>
                    </a:lnTo>
                    <a:lnTo>
                      <a:pt x="11163" y="68579"/>
                    </a:lnTo>
                    <a:lnTo>
                      <a:pt x="6426" y="74929"/>
                    </a:lnTo>
                    <a:lnTo>
                      <a:pt x="5118" y="76199"/>
                    </a:lnTo>
                    <a:lnTo>
                      <a:pt x="609" y="80009"/>
                    </a:lnTo>
                    <a:lnTo>
                      <a:pt x="0" y="82549"/>
                    </a:lnTo>
                    <a:lnTo>
                      <a:pt x="2158" y="88899"/>
                    </a:lnTo>
                    <a:lnTo>
                      <a:pt x="4762" y="91439"/>
                    </a:lnTo>
                    <a:lnTo>
                      <a:pt x="9271" y="95249"/>
                    </a:lnTo>
                    <a:lnTo>
                      <a:pt x="21666" y="95249"/>
                    </a:lnTo>
                    <a:lnTo>
                      <a:pt x="25971" y="92709"/>
                    </a:lnTo>
                    <a:lnTo>
                      <a:pt x="28321" y="90169"/>
                    </a:lnTo>
                    <a:lnTo>
                      <a:pt x="48564" y="90169"/>
                    </a:lnTo>
                    <a:lnTo>
                      <a:pt x="53936" y="88899"/>
                    </a:lnTo>
                    <a:lnTo>
                      <a:pt x="62229" y="87629"/>
                    </a:lnTo>
                    <a:lnTo>
                      <a:pt x="65163" y="86359"/>
                    </a:lnTo>
                    <a:lnTo>
                      <a:pt x="381581" y="86359"/>
                    </a:lnTo>
                    <a:lnTo>
                      <a:pt x="381469" y="71119"/>
                    </a:lnTo>
                    <a:lnTo>
                      <a:pt x="374472" y="41909"/>
                    </a:lnTo>
                    <a:lnTo>
                      <a:pt x="216827" y="41909"/>
                    </a:lnTo>
                    <a:lnTo>
                      <a:pt x="205346" y="40639"/>
                    </a:lnTo>
                    <a:lnTo>
                      <a:pt x="202209" y="40639"/>
                    </a:lnTo>
                    <a:lnTo>
                      <a:pt x="194398" y="39369"/>
                    </a:lnTo>
                    <a:lnTo>
                      <a:pt x="189712" y="39369"/>
                    </a:lnTo>
                    <a:lnTo>
                      <a:pt x="181025" y="38100"/>
                    </a:lnTo>
                    <a:lnTo>
                      <a:pt x="177012" y="38100"/>
                    </a:lnTo>
                    <a:lnTo>
                      <a:pt x="169951" y="36829"/>
                    </a:lnTo>
                    <a:lnTo>
                      <a:pt x="166890" y="36829"/>
                    </a:lnTo>
                    <a:lnTo>
                      <a:pt x="159537" y="35559"/>
                    </a:lnTo>
                    <a:lnTo>
                      <a:pt x="114896" y="35559"/>
                    </a:lnTo>
                    <a:lnTo>
                      <a:pt x="102819" y="33019"/>
                    </a:lnTo>
                    <a:lnTo>
                      <a:pt x="98971" y="33019"/>
                    </a:lnTo>
                    <a:lnTo>
                      <a:pt x="89535" y="29209"/>
                    </a:lnTo>
                    <a:lnTo>
                      <a:pt x="83858" y="26669"/>
                    </a:lnTo>
                    <a:lnTo>
                      <a:pt x="77177" y="22859"/>
                    </a:lnTo>
                    <a:lnTo>
                      <a:pt x="75768" y="22859"/>
                    </a:lnTo>
                    <a:lnTo>
                      <a:pt x="75954" y="20319"/>
                    </a:lnTo>
                    <a:lnTo>
                      <a:pt x="76072" y="17779"/>
                    </a:lnTo>
                    <a:lnTo>
                      <a:pt x="76282" y="15239"/>
                    </a:lnTo>
                    <a:lnTo>
                      <a:pt x="57137" y="15239"/>
                    </a:lnTo>
                    <a:lnTo>
                      <a:pt x="51828" y="13969"/>
                    </a:lnTo>
                    <a:lnTo>
                      <a:pt x="48260" y="12700"/>
                    </a:lnTo>
                    <a:lnTo>
                      <a:pt x="45097" y="8889"/>
                    </a:lnTo>
                    <a:lnTo>
                      <a:pt x="38607" y="8889"/>
                    </a:lnTo>
                    <a:lnTo>
                      <a:pt x="35928" y="6350"/>
                    </a:lnTo>
                    <a:lnTo>
                      <a:pt x="29679" y="0"/>
                    </a:lnTo>
                    <a:close/>
                  </a:path>
                  <a:path w="393700" h="259080">
                    <a:moveTo>
                      <a:pt x="39230" y="90169"/>
                    </a:moveTo>
                    <a:lnTo>
                      <a:pt x="28321" y="90169"/>
                    </a:lnTo>
                    <a:lnTo>
                      <a:pt x="35471" y="91439"/>
                    </a:lnTo>
                    <a:lnTo>
                      <a:pt x="39230" y="90169"/>
                    </a:lnTo>
                    <a:close/>
                  </a:path>
                  <a:path w="393700" h="259080">
                    <a:moveTo>
                      <a:pt x="347306" y="30479"/>
                    </a:moveTo>
                    <a:lnTo>
                      <a:pt x="323481" y="30479"/>
                    </a:lnTo>
                    <a:lnTo>
                      <a:pt x="319608" y="31750"/>
                    </a:lnTo>
                    <a:lnTo>
                      <a:pt x="313728" y="33019"/>
                    </a:lnTo>
                    <a:lnTo>
                      <a:pt x="311785" y="34289"/>
                    </a:lnTo>
                    <a:lnTo>
                      <a:pt x="306882" y="35559"/>
                    </a:lnTo>
                    <a:lnTo>
                      <a:pt x="304025" y="36829"/>
                    </a:lnTo>
                    <a:lnTo>
                      <a:pt x="295859" y="38100"/>
                    </a:lnTo>
                    <a:lnTo>
                      <a:pt x="290614" y="39369"/>
                    </a:lnTo>
                    <a:lnTo>
                      <a:pt x="275488" y="39369"/>
                    </a:lnTo>
                    <a:lnTo>
                      <a:pt x="265099" y="40639"/>
                    </a:lnTo>
                    <a:lnTo>
                      <a:pt x="259664" y="40639"/>
                    </a:lnTo>
                    <a:lnTo>
                      <a:pt x="247319" y="41909"/>
                    </a:lnTo>
                    <a:lnTo>
                      <a:pt x="374472" y="41909"/>
                    </a:lnTo>
                    <a:lnTo>
                      <a:pt x="371805" y="38100"/>
                    </a:lnTo>
                    <a:lnTo>
                      <a:pt x="368465" y="34289"/>
                    </a:lnTo>
                    <a:lnTo>
                      <a:pt x="361149" y="33019"/>
                    </a:lnTo>
                    <a:lnTo>
                      <a:pt x="358724" y="31750"/>
                    </a:lnTo>
                    <a:lnTo>
                      <a:pt x="347306" y="30479"/>
                    </a:lnTo>
                    <a:close/>
                  </a:path>
                  <a:path w="393700" h="259080">
                    <a:moveTo>
                      <a:pt x="70561" y="2539"/>
                    </a:moveTo>
                    <a:lnTo>
                      <a:pt x="67360" y="2539"/>
                    </a:lnTo>
                    <a:lnTo>
                      <a:pt x="61937" y="8889"/>
                    </a:lnTo>
                    <a:lnTo>
                      <a:pt x="60223" y="11429"/>
                    </a:lnTo>
                    <a:lnTo>
                      <a:pt x="57861" y="15239"/>
                    </a:lnTo>
                    <a:lnTo>
                      <a:pt x="76282" y="15239"/>
                    </a:lnTo>
                    <a:lnTo>
                      <a:pt x="76492" y="12700"/>
                    </a:lnTo>
                    <a:lnTo>
                      <a:pt x="75336" y="10159"/>
                    </a:lnTo>
                    <a:lnTo>
                      <a:pt x="70561" y="2539"/>
                    </a:lnTo>
                    <a:close/>
                  </a:path>
                  <a:path w="393700" h="259080">
                    <a:moveTo>
                      <a:pt x="36283" y="0"/>
                    </a:moveTo>
                    <a:lnTo>
                      <a:pt x="34239" y="0"/>
                    </a:lnTo>
                    <a:lnTo>
                      <a:pt x="34975" y="3809"/>
                    </a:lnTo>
                    <a:lnTo>
                      <a:pt x="37350" y="6350"/>
                    </a:lnTo>
                    <a:lnTo>
                      <a:pt x="38607" y="8889"/>
                    </a:lnTo>
                    <a:lnTo>
                      <a:pt x="45097" y="8889"/>
                    </a:lnTo>
                    <a:lnTo>
                      <a:pt x="42989" y="6350"/>
                    </a:lnTo>
                    <a:lnTo>
                      <a:pt x="40779" y="3809"/>
                    </a:lnTo>
                    <a:lnTo>
                      <a:pt x="37414" y="1269"/>
                    </a:lnTo>
                    <a:lnTo>
                      <a:pt x="362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6"/>
            <p:cNvSpPr txBox="1"/>
            <p:nvPr/>
          </p:nvSpPr>
          <p:spPr>
            <a:xfrm>
              <a:off x="966557" y="1365593"/>
              <a:ext cx="115443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-15" dirty="0">
                  <a:solidFill>
                    <a:srgbClr val="FFFFFF"/>
                  </a:solidFill>
                  <a:latin typeface="Trebuchet MS"/>
                  <a:cs typeface="Trebuchet MS"/>
                </a:rPr>
                <a:t>С</a:t>
              </a:r>
              <a:r>
                <a:rPr sz="1100" b="1" spc="10" dirty="0">
                  <a:solidFill>
                    <a:srgbClr val="FFFFFF"/>
                  </a:solidFill>
                  <a:latin typeface="Trebuchet MS"/>
                  <a:cs typeface="Trebuchet MS"/>
                </a:rPr>
                <a:t>ХЕМА</a:t>
              </a:r>
              <a:r>
                <a:rPr sz="1100" b="1" spc="-8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100" b="1" spc="10" dirty="0">
                  <a:solidFill>
                    <a:srgbClr val="FFFFFF"/>
                  </a:solidFill>
                  <a:latin typeface="Trebuchet MS"/>
                  <a:cs typeface="Trebuchet MS"/>
                </a:rPr>
                <a:t>ЛЕЧЕНИЯ</a:t>
              </a:r>
              <a:endParaRPr sz="1100">
                <a:latin typeface="Trebuchet MS"/>
                <a:cs typeface="Trebuchet MS"/>
              </a:endParaRPr>
            </a:p>
          </p:txBody>
        </p:sp>
        <p:grpSp>
          <p:nvGrpSpPr>
            <p:cNvPr id="9" name="object 7"/>
            <p:cNvGrpSpPr/>
            <p:nvPr/>
          </p:nvGrpSpPr>
          <p:grpSpPr>
            <a:xfrm>
              <a:off x="1336395" y="2218858"/>
              <a:ext cx="756920" cy="172720"/>
              <a:chOff x="1336395" y="2218858"/>
              <a:chExt cx="756920" cy="172720"/>
            </a:xfrm>
          </p:grpSpPr>
          <p:pic>
            <p:nvPicPr>
              <p:cNvPr id="50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36395" y="2218858"/>
                <a:ext cx="203377" cy="172415"/>
              </a:xfrm>
              <a:prstGeom prst="rect">
                <a:avLst/>
              </a:prstGeom>
            </p:spPr>
          </p:pic>
          <p:pic>
            <p:nvPicPr>
              <p:cNvPr id="51" name="object 9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18690" y="2229942"/>
                <a:ext cx="155105" cy="128485"/>
              </a:xfrm>
              <a:prstGeom prst="rect">
                <a:avLst/>
              </a:prstGeom>
            </p:spPr>
          </p:pic>
          <p:sp>
            <p:nvSpPr>
              <p:cNvPr id="52" name="object 10"/>
              <p:cNvSpPr/>
              <p:nvPr/>
            </p:nvSpPr>
            <p:spPr>
              <a:xfrm>
                <a:off x="1574558" y="2222512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70"/>
                    </a:lnTo>
                    <a:lnTo>
                      <a:pt x="399237" y="8470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091"/>
                    </a:lnTo>
                    <a:lnTo>
                      <a:pt x="393560" y="130238"/>
                    </a:lnTo>
                    <a:lnTo>
                      <a:pt x="387400" y="134391"/>
                    </a:lnTo>
                    <a:lnTo>
                      <a:pt x="386054" y="134670"/>
                    </a:lnTo>
                    <a:lnTo>
                      <a:pt x="386054" y="91706"/>
                    </a:lnTo>
                    <a:lnTo>
                      <a:pt x="378612" y="91706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21"/>
                    </a:lnTo>
                    <a:lnTo>
                      <a:pt x="351129" y="118821"/>
                    </a:lnTo>
                    <a:lnTo>
                      <a:pt x="351129" y="135915"/>
                    </a:lnTo>
                    <a:lnTo>
                      <a:pt x="331101" y="135915"/>
                    </a:lnTo>
                    <a:lnTo>
                      <a:pt x="331101" y="118821"/>
                    </a:lnTo>
                    <a:lnTo>
                      <a:pt x="323659" y="118821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21"/>
                    </a:lnTo>
                    <a:lnTo>
                      <a:pt x="268693" y="118821"/>
                    </a:lnTo>
                    <a:lnTo>
                      <a:pt x="268693" y="135915"/>
                    </a:lnTo>
                    <a:lnTo>
                      <a:pt x="248666" y="135915"/>
                    </a:lnTo>
                    <a:lnTo>
                      <a:pt x="248666" y="106591"/>
                    </a:lnTo>
                    <a:lnTo>
                      <a:pt x="241223" y="106591"/>
                    </a:lnTo>
                    <a:lnTo>
                      <a:pt x="241223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21"/>
                    </a:lnTo>
                    <a:lnTo>
                      <a:pt x="186283" y="118821"/>
                    </a:lnTo>
                    <a:lnTo>
                      <a:pt x="186283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800" y="118821"/>
                    </a:lnTo>
                    <a:lnTo>
                      <a:pt x="158800" y="135915"/>
                    </a:lnTo>
                    <a:lnTo>
                      <a:pt x="138760" y="135915"/>
                    </a:lnTo>
                    <a:lnTo>
                      <a:pt x="138760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706"/>
                    </a:lnTo>
                    <a:lnTo>
                      <a:pt x="103847" y="91706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66"/>
                    </a:lnTo>
                    <a:lnTo>
                      <a:pt x="393560" y="13119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70"/>
                    </a:lnTo>
                    <a:lnTo>
                      <a:pt x="398818" y="7848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19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296" y="141249"/>
                    </a:lnTo>
                    <a:lnTo>
                      <a:pt x="398208" y="135915"/>
                    </a:lnTo>
                    <a:lnTo>
                      <a:pt x="398818" y="135509"/>
                    </a:lnTo>
                    <a:lnTo>
                      <a:pt x="404571" y="12698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1"/>
              <p:cNvSpPr/>
              <p:nvPr/>
            </p:nvSpPr>
            <p:spPr>
              <a:xfrm>
                <a:off x="1747304" y="2244889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26"/>
                    </a:lnTo>
                    <a:lnTo>
                      <a:pt x="156895" y="83947"/>
                    </a:lnTo>
                    <a:lnTo>
                      <a:pt x="160286" y="75628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" name="object 12"/>
            <p:cNvGrpSpPr/>
            <p:nvPr/>
          </p:nvGrpSpPr>
          <p:grpSpPr>
            <a:xfrm>
              <a:off x="2400042" y="2222506"/>
              <a:ext cx="518795" cy="143510"/>
              <a:chOff x="2400042" y="2222506"/>
              <a:chExt cx="518795" cy="143510"/>
            </a:xfrm>
          </p:grpSpPr>
          <p:sp>
            <p:nvSpPr>
              <p:cNvPr id="47" name="object 13"/>
              <p:cNvSpPr/>
              <p:nvPr/>
            </p:nvSpPr>
            <p:spPr>
              <a:xfrm>
                <a:off x="2508529" y="2228888"/>
                <a:ext cx="290830" cy="128905"/>
              </a:xfrm>
              <a:custGeom>
                <a:avLst/>
                <a:gdLst/>
                <a:ahLst/>
                <a:cxnLst/>
                <a:rect l="l" t="t" r="r" b="b"/>
                <a:pathLst>
                  <a:path w="290830" h="128905">
                    <a:moveTo>
                      <a:pt x="271119" y="0"/>
                    </a:moveTo>
                    <a:lnTo>
                      <a:pt x="0" y="0"/>
                    </a:lnTo>
                    <a:lnTo>
                      <a:pt x="0" y="128485"/>
                    </a:lnTo>
                    <a:lnTo>
                      <a:pt x="271119" y="128485"/>
                    </a:lnTo>
                    <a:lnTo>
                      <a:pt x="278644" y="126961"/>
                    </a:lnTo>
                    <a:lnTo>
                      <a:pt x="284797" y="122809"/>
                    </a:lnTo>
                    <a:lnTo>
                      <a:pt x="288950" y="116655"/>
                    </a:lnTo>
                    <a:lnTo>
                      <a:pt x="290474" y="109131"/>
                    </a:lnTo>
                    <a:lnTo>
                      <a:pt x="290474" y="19354"/>
                    </a:lnTo>
                    <a:lnTo>
                      <a:pt x="288950" y="11830"/>
                    </a:lnTo>
                    <a:lnTo>
                      <a:pt x="284797" y="5676"/>
                    </a:lnTo>
                    <a:lnTo>
                      <a:pt x="278644" y="1524"/>
                    </a:lnTo>
                    <a:lnTo>
                      <a:pt x="271119" y="0"/>
                    </a:lnTo>
                    <a:close/>
                  </a:path>
                </a:pathLst>
              </a:custGeom>
              <a:solidFill>
                <a:srgbClr val="CEE6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4"/>
              <p:cNvSpPr/>
              <p:nvPr/>
            </p:nvSpPr>
            <p:spPr>
              <a:xfrm>
                <a:off x="2400042" y="2222506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25298" y="0"/>
                    </a:moveTo>
                    <a:lnTo>
                      <a:pt x="5892" y="0"/>
                    </a:lnTo>
                    <a:lnTo>
                      <a:pt x="0" y="5892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46088" y="45796"/>
                    </a:lnTo>
                    <a:lnTo>
                      <a:pt x="31190" y="13114"/>
                    </a:lnTo>
                    <a:lnTo>
                      <a:pt x="25298" y="0"/>
                    </a:lnTo>
                    <a:close/>
                  </a:path>
                  <a:path w="518794" h="143510">
                    <a:moveTo>
                      <a:pt x="94983" y="97574"/>
                    </a:move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300" y="141249"/>
                    </a:lnTo>
                    <a:lnTo>
                      <a:pt x="39820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close/>
                  </a:path>
                  <a:path w="518794" h="143510">
                    <a:moveTo>
                      <a:pt x="398201" y="7442"/>
                    </a:moveTo>
                    <a:lnTo>
                      <a:pt x="379882" y="7442"/>
                    </a:lnTo>
                    <a:lnTo>
                      <a:pt x="387407" y="8964"/>
                    </a:lnTo>
                    <a:lnTo>
                      <a:pt x="393560" y="13114"/>
                    </a:lnTo>
                    <a:lnTo>
                      <a:pt x="397713" y="19266"/>
                    </a:lnTo>
                    <a:lnTo>
                      <a:pt x="399237" y="26796"/>
                    </a:lnTo>
                    <a:lnTo>
                      <a:pt x="399237" y="116560"/>
                    </a:lnTo>
                    <a:lnTo>
                      <a:pt x="397713" y="124090"/>
                    </a:lnTo>
                    <a:lnTo>
                      <a:pt x="393560" y="130243"/>
                    </a:lnTo>
                    <a:lnTo>
                      <a:pt x="387407" y="134393"/>
                    </a:lnTo>
                    <a:lnTo>
                      <a:pt x="379882" y="135915"/>
                    </a:lnTo>
                    <a:lnTo>
                      <a:pt x="398207" y="135915"/>
                    </a:lnTo>
                    <a:lnTo>
                      <a:pt x="398819" y="135502"/>
                    </a:lnTo>
                    <a:lnTo>
                      <a:pt x="404569" y="126984"/>
                    </a:lnTo>
                    <a:lnTo>
                      <a:pt x="406679" y="116560"/>
                    </a:lnTo>
                    <a:lnTo>
                      <a:pt x="406679" y="96265"/>
                    </a:lnTo>
                    <a:lnTo>
                      <a:pt x="411695" y="96265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6"/>
                    </a:lnTo>
                    <a:lnTo>
                      <a:pt x="404569" y="16378"/>
                    </a:lnTo>
                    <a:lnTo>
                      <a:pt x="398819" y="7859"/>
                    </a:lnTo>
                    <a:lnTo>
                      <a:pt x="398201" y="7442"/>
                    </a:lnTo>
                    <a:close/>
                  </a:path>
                  <a:path w="518794" h="143510">
                    <a:moveTo>
                      <a:pt x="94983" y="53225"/>
                    </a:move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94983" y="90119"/>
                    </a:lnTo>
                    <a:lnTo>
                      <a:pt x="94983" y="53225"/>
                    </a:lnTo>
                    <a:close/>
                  </a:path>
                  <a:path w="518794" h="143510">
                    <a:moveTo>
                      <a:pt x="379882" y="0"/>
                    </a:moveTo>
                    <a:lnTo>
                      <a:pt x="87541" y="0"/>
                    </a:lnTo>
                    <a:lnTo>
                      <a:pt x="87541" y="45796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98201" y="7442"/>
                    </a:lnTo>
                    <a:lnTo>
                      <a:pt x="390300" y="2109"/>
                    </a:lnTo>
                    <a:lnTo>
                      <a:pt x="379882" y="0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9" name="object 15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03881" y="2244580"/>
                <a:ext cx="282206" cy="115790"/>
              </a:xfrm>
              <a:prstGeom prst="rect">
                <a:avLst/>
              </a:prstGeom>
            </p:spPr>
          </p:pic>
        </p:grpSp>
        <p:sp>
          <p:nvSpPr>
            <p:cNvPr id="11" name="object 16"/>
            <p:cNvSpPr txBox="1"/>
            <p:nvPr/>
          </p:nvSpPr>
          <p:spPr>
            <a:xfrm>
              <a:off x="444498" y="1895754"/>
              <a:ext cx="2647315" cy="115443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2405" marR="718185" indent="-180340">
                <a:lnSpc>
                  <a:spcPct val="141000"/>
                </a:lnSpc>
                <a:spcBef>
                  <a:spcPts val="100"/>
                </a:spcBef>
                <a:tabLst>
                  <a:tab pos="1682750" algn="l"/>
                </a:tabLst>
              </a:pPr>
              <a:r>
                <a:rPr sz="1100" b="1" spc="-60" dirty="0">
                  <a:solidFill>
                    <a:srgbClr val="5EBB46"/>
                  </a:solidFill>
                  <a:latin typeface="Trebuchet MS"/>
                  <a:cs typeface="Trebuchet MS"/>
                </a:rPr>
                <a:t>д</a:t>
              </a: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ень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5" dirty="0">
                  <a:solidFill>
                    <a:srgbClr val="5EBB46"/>
                  </a:solidFill>
                  <a:latin typeface="Trebuchet MS"/>
                  <a:cs typeface="Trebuchet MS"/>
                </a:rPr>
                <a:t>пос</a:t>
              </a:r>
              <a:r>
                <a:rPr sz="1100" b="1" spc="-40" dirty="0">
                  <a:solidFill>
                    <a:srgbClr val="5EBB46"/>
                  </a:solidFill>
                  <a:latin typeface="Trebuchet MS"/>
                  <a:cs typeface="Trebuchet MS"/>
                </a:rPr>
                <a:t>т</a:t>
              </a:r>
              <a:r>
                <a:rPr sz="1100" b="1" spc="-15" dirty="0">
                  <a:solidFill>
                    <a:srgbClr val="5EBB46"/>
                  </a:solidFill>
                  <a:latin typeface="Trebuchet MS"/>
                  <a:cs typeface="Trebuchet MS"/>
                </a:rPr>
                <a:t>ановки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15" dirty="0">
                  <a:solidFill>
                    <a:srgbClr val="5EBB46"/>
                  </a:solidFill>
                  <a:latin typeface="Trebuchet MS"/>
                  <a:cs typeface="Trebuchet MS"/>
                </a:rPr>
                <a:t>на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45" dirty="0">
                  <a:solidFill>
                    <a:srgbClr val="5EBB46"/>
                  </a:solidFill>
                  <a:latin typeface="Trebuchet MS"/>
                  <a:cs typeface="Trebuchet MS"/>
                </a:rPr>
                <a:t>с</a:t>
              </a:r>
              <a:r>
                <a:rPr sz="1100" b="1" spc="-40" dirty="0">
                  <a:solidFill>
                    <a:srgbClr val="5EBB46"/>
                  </a:solidFill>
                  <a:latin typeface="Trebuchet MS"/>
                  <a:cs typeface="Trebuchet MS"/>
                </a:rPr>
                <a:t>у</a:t>
              </a:r>
              <a:r>
                <a:rPr sz="1100" b="1" spc="-65" dirty="0">
                  <a:solidFill>
                    <a:srgbClr val="5EBB46"/>
                  </a:solidFill>
                  <a:latin typeface="Trebuchet MS"/>
                  <a:cs typeface="Trebuchet MS"/>
                </a:rPr>
                <a:t>х</a:t>
              </a:r>
              <a:r>
                <a:rPr sz="1100" b="1" spc="-40" dirty="0">
                  <a:solidFill>
                    <a:srgbClr val="5EBB46"/>
                  </a:solidFill>
                  <a:latin typeface="Trebuchet MS"/>
                  <a:cs typeface="Trebuchet MS"/>
                </a:rPr>
                <a:t>ос</a:t>
              </a:r>
              <a:r>
                <a:rPr sz="1100" b="1" spc="-45" dirty="0">
                  <a:solidFill>
                    <a:srgbClr val="5EBB46"/>
                  </a:solidFill>
                  <a:latin typeface="Trebuchet MS"/>
                  <a:cs typeface="Trebuchet MS"/>
                </a:rPr>
                <a:t>т</a:t>
              </a:r>
              <a:r>
                <a:rPr sz="1100" b="1" spc="-20" dirty="0">
                  <a:solidFill>
                    <a:srgbClr val="5EBB46"/>
                  </a:solidFill>
                  <a:latin typeface="Trebuchet MS"/>
                  <a:cs typeface="Trebuchet MS"/>
                </a:rPr>
                <a:t>ой  </a:t>
              </a:r>
              <a:r>
                <a:rPr sz="1100" b="1" dirty="0">
                  <a:solidFill>
                    <a:srgbClr val="231F20"/>
                  </a:solidFill>
                  <a:latin typeface="Trebuchet MS"/>
                  <a:cs typeface="Trebuchet MS"/>
                </a:rPr>
                <a:t>B</a:t>
              </a:r>
              <a:r>
                <a:rPr sz="1100" b="1" spc="-15" dirty="0">
                  <a:solidFill>
                    <a:srgbClr val="231F20"/>
                  </a:solidFill>
                  <a:latin typeface="Trebuchet MS"/>
                  <a:cs typeface="Trebuchet MS"/>
                </a:rPr>
                <a:t>O</a:t>
              </a:r>
              <a:r>
                <a:rPr sz="1100" b="1" spc="20" dirty="0">
                  <a:solidFill>
                    <a:srgbClr val="231F20"/>
                  </a:solidFill>
                  <a:latin typeface="Trebuchet MS"/>
                  <a:cs typeface="Trebuchet MS"/>
                </a:rPr>
                <a:t>VISTEM</a:t>
              </a:r>
              <a:r>
                <a:rPr sz="1100" b="1" dirty="0">
                  <a:solidFill>
                    <a:srgbClr val="231F20"/>
                  </a:solidFill>
                  <a:latin typeface="Trebuchet MS"/>
                  <a:cs typeface="Trebuchet MS"/>
                </a:rPr>
                <a:t>	</a:t>
              </a:r>
              <a:r>
                <a:rPr sz="11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или</a:t>
              </a:r>
              <a:endParaRPr sz="1100">
                <a:latin typeface="Microsoft Sans Serif"/>
                <a:cs typeface="Microsoft Sans Serif"/>
              </a:endParaRPr>
            </a:p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1250">
                <a:latin typeface="Microsoft Sans Serif"/>
                <a:cs typeface="Microsoft Sans Serif"/>
              </a:endParaRPr>
            </a:p>
            <a:p>
              <a:pPr marL="192405" marR="5080" indent="-180340">
                <a:lnSpc>
                  <a:spcPct val="141000"/>
                </a:lnSpc>
              </a:pPr>
              <a:r>
                <a:rPr sz="1100" b="1" spc="-15" dirty="0">
                  <a:solidFill>
                    <a:srgbClr val="5EBB46"/>
                  </a:solidFill>
                  <a:latin typeface="Trebuchet MS"/>
                  <a:cs typeface="Trebuchet MS"/>
                </a:rPr>
                <a:t>21-й</a:t>
              </a:r>
              <a:r>
                <a:rPr sz="1100" b="1" spc="-7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5" dirty="0">
                  <a:solidFill>
                    <a:srgbClr val="5EBB46"/>
                  </a:solidFill>
                  <a:latin typeface="Trebuchet MS"/>
                  <a:cs typeface="Trebuchet MS"/>
                </a:rPr>
                <a:t>день</a:t>
              </a:r>
              <a:r>
                <a:rPr sz="1100" b="1" spc="-7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5" dirty="0">
                  <a:solidFill>
                    <a:srgbClr val="5EBB46"/>
                  </a:solidFill>
                  <a:latin typeface="Trebuchet MS"/>
                  <a:cs typeface="Trebuchet MS"/>
                </a:rPr>
                <a:t>после</a:t>
              </a:r>
              <a:r>
                <a:rPr sz="1100" b="1" spc="-7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постановки</a:t>
              </a:r>
              <a:r>
                <a:rPr sz="1100" b="1" spc="-7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15" dirty="0">
                  <a:solidFill>
                    <a:srgbClr val="5EBB46"/>
                  </a:solidFill>
                  <a:latin typeface="Trebuchet MS"/>
                  <a:cs typeface="Trebuchet MS"/>
                </a:rPr>
                <a:t>на</a:t>
              </a:r>
              <a:r>
                <a:rPr sz="1100" b="1" spc="-7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40" dirty="0">
                  <a:solidFill>
                    <a:srgbClr val="5EBB46"/>
                  </a:solidFill>
                  <a:latin typeface="Trebuchet MS"/>
                  <a:cs typeface="Trebuchet MS"/>
                </a:rPr>
                <a:t>сухостой </a:t>
              </a:r>
              <a:r>
                <a:rPr sz="1100" b="1" spc="-31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15" dirty="0">
                  <a:solidFill>
                    <a:srgbClr val="231F20"/>
                  </a:solidFill>
                  <a:latin typeface="Trebuchet MS"/>
                  <a:cs typeface="Trebuchet MS"/>
                </a:rPr>
                <a:t>BOVISTEM</a:t>
              </a:r>
              <a:endParaRPr sz="1100">
                <a:latin typeface="Trebuchet MS"/>
                <a:cs typeface="Trebuchet MS"/>
              </a:endParaRPr>
            </a:p>
          </p:txBody>
        </p:sp>
        <p:grpSp>
          <p:nvGrpSpPr>
            <p:cNvPr id="12" name="object 17"/>
            <p:cNvGrpSpPr/>
            <p:nvPr/>
          </p:nvGrpSpPr>
          <p:grpSpPr>
            <a:xfrm>
              <a:off x="1336395" y="2874848"/>
              <a:ext cx="756920" cy="172720"/>
              <a:chOff x="1336395" y="2874848"/>
              <a:chExt cx="756920" cy="172720"/>
            </a:xfrm>
          </p:grpSpPr>
          <p:pic>
            <p:nvPicPr>
              <p:cNvPr id="43" name="object 1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36395" y="2874848"/>
                <a:ext cx="203377" cy="172415"/>
              </a:xfrm>
              <a:prstGeom prst="rect">
                <a:avLst/>
              </a:prstGeom>
            </p:spPr>
          </p:pic>
          <p:pic>
            <p:nvPicPr>
              <p:cNvPr id="44" name="object 19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18690" y="2885931"/>
                <a:ext cx="155105" cy="128485"/>
              </a:xfrm>
              <a:prstGeom prst="rect">
                <a:avLst/>
              </a:prstGeom>
            </p:spPr>
          </p:pic>
          <p:sp>
            <p:nvSpPr>
              <p:cNvPr id="45" name="object 20"/>
              <p:cNvSpPr/>
              <p:nvPr/>
            </p:nvSpPr>
            <p:spPr>
              <a:xfrm>
                <a:off x="1574558" y="2878505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70"/>
                    </a:lnTo>
                    <a:lnTo>
                      <a:pt x="399237" y="8470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091"/>
                    </a:lnTo>
                    <a:lnTo>
                      <a:pt x="393560" y="130238"/>
                    </a:lnTo>
                    <a:lnTo>
                      <a:pt x="387400" y="134391"/>
                    </a:lnTo>
                    <a:lnTo>
                      <a:pt x="386054" y="134670"/>
                    </a:lnTo>
                    <a:lnTo>
                      <a:pt x="386054" y="91706"/>
                    </a:lnTo>
                    <a:lnTo>
                      <a:pt x="378612" y="91706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21"/>
                    </a:lnTo>
                    <a:lnTo>
                      <a:pt x="351129" y="118821"/>
                    </a:lnTo>
                    <a:lnTo>
                      <a:pt x="351129" y="135915"/>
                    </a:lnTo>
                    <a:lnTo>
                      <a:pt x="331101" y="135915"/>
                    </a:lnTo>
                    <a:lnTo>
                      <a:pt x="331101" y="118821"/>
                    </a:lnTo>
                    <a:lnTo>
                      <a:pt x="323659" y="118821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21"/>
                    </a:lnTo>
                    <a:lnTo>
                      <a:pt x="268693" y="118821"/>
                    </a:lnTo>
                    <a:lnTo>
                      <a:pt x="268693" y="135915"/>
                    </a:lnTo>
                    <a:lnTo>
                      <a:pt x="248666" y="135915"/>
                    </a:lnTo>
                    <a:lnTo>
                      <a:pt x="248666" y="106591"/>
                    </a:lnTo>
                    <a:lnTo>
                      <a:pt x="241223" y="106591"/>
                    </a:lnTo>
                    <a:lnTo>
                      <a:pt x="241223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21"/>
                    </a:lnTo>
                    <a:lnTo>
                      <a:pt x="186283" y="118821"/>
                    </a:lnTo>
                    <a:lnTo>
                      <a:pt x="186283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800" y="118821"/>
                    </a:lnTo>
                    <a:lnTo>
                      <a:pt x="158800" y="135915"/>
                    </a:lnTo>
                    <a:lnTo>
                      <a:pt x="138760" y="135915"/>
                    </a:lnTo>
                    <a:lnTo>
                      <a:pt x="138760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706"/>
                    </a:lnTo>
                    <a:lnTo>
                      <a:pt x="103847" y="91706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66"/>
                    </a:lnTo>
                    <a:lnTo>
                      <a:pt x="393560" y="13106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70"/>
                    </a:lnTo>
                    <a:lnTo>
                      <a:pt x="398818" y="7848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06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21"/>
              <p:cNvSpPr/>
              <p:nvPr/>
            </p:nvSpPr>
            <p:spPr>
              <a:xfrm>
                <a:off x="1747304" y="2900870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39"/>
                    </a:lnTo>
                    <a:lnTo>
                      <a:pt x="156895" y="83947"/>
                    </a:lnTo>
                    <a:lnTo>
                      <a:pt x="160286" y="75641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22"/>
            <p:cNvSpPr txBox="1"/>
            <p:nvPr/>
          </p:nvSpPr>
          <p:spPr>
            <a:xfrm>
              <a:off x="444531" y="3207660"/>
              <a:ext cx="2795905" cy="4984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2405" marR="5080" indent="-180340">
                <a:lnSpc>
                  <a:spcPct val="141000"/>
                </a:lnSpc>
                <a:spcBef>
                  <a:spcPts val="100"/>
                </a:spcBef>
              </a:pPr>
              <a:r>
                <a:rPr sz="1100" b="1" spc="5" dirty="0">
                  <a:solidFill>
                    <a:srgbClr val="5EBB46"/>
                  </a:solidFill>
                  <a:latin typeface="Trebuchet MS"/>
                  <a:cs typeface="Trebuchet MS"/>
                </a:rPr>
                <a:t>1-</a:t>
              </a:r>
              <a:r>
                <a:rPr sz="1100" b="1" spc="-15" dirty="0">
                  <a:solidFill>
                    <a:srgbClr val="5EBB46"/>
                  </a:solidFill>
                  <a:latin typeface="Trebuchet MS"/>
                  <a:cs typeface="Trebuchet MS"/>
                </a:rPr>
                <a:t>й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60" dirty="0">
                  <a:solidFill>
                    <a:srgbClr val="5EBB46"/>
                  </a:solidFill>
                  <a:latin typeface="Trebuchet MS"/>
                  <a:cs typeface="Trebuchet MS"/>
                </a:rPr>
                <a:t>д</a:t>
              </a: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ень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пере</a:t>
              </a:r>
              <a:r>
                <a:rPr sz="1100" b="1" spc="-35" dirty="0">
                  <a:solidFill>
                    <a:srgbClr val="5EBB46"/>
                  </a:solidFill>
                  <a:latin typeface="Trebuchet MS"/>
                  <a:cs typeface="Trebuchet MS"/>
                </a:rPr>
                <a:t>в</a:t>
              </a:r>
              <a:r>
                <a:rPr sz="1100" b="1" spc="-50" dirty="0">
                  <a:solidFill>
                    <a:srgbClr val="5EBB46"/>
                  </a:solidFill>
                  <a:latin typeface="Trebuchet MS"/>
                  <a:cs typeface="Trebuchet MS"/>
                </a:rPr>
                <a:t>о</a:t>
              </a: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да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5" dirty="0">
                  <a:solidFill>
                    <a:srgbClr val="5EBB46"/>
                  </a:solidFill>
                  <a:latin typeface="Trebuchet MS"/>
                  <a:cs typeface="Trebuchet MS"/>
                </a:rPr>
                <a:t>в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0" dirty="0">
                  <a:solidFill>
                    <a:srgbClr val="5EBB46"/>
                  </a:solidFill>
                  <a:latin typeface="Trebuchet MS"/>
                  <a:cs typeface="Trebuchet MS"/>
                </a:rPr>
                <a:t>р</a:t>
              </a:r>
              <a:r>
                <a:rPr sz="1100" b="1" spc="-50" dirty="0">
                  <a:solidFill>
                    <a:srgbClr val="5EBB46"/>
                  </a:solidFill>
                  <a:latin typeface="Trebuchet MS"/>
                  <a:cs typeface="Trebuchet MS"/>
                </a:rPr>
                <a:t>о</a:t>
              </a:r>
              <a:r>
                <a:rPr sz="1100" b="1" spc="-30" dirty="0">
                  <a:solidFill>
                    <a:srgbClr val="5EBB46"/>
                  </a:solidFill>
                  <a:latin typeface="Trebuchet MS"/>
                  <a:cs typeface="Trebuchet MS"/>
                </a:rPr>
                <a:t>дильное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40" dirty="0">
                  <a:solidFill>
                    <a:srgbClr val="5EBB46"/>
                  </a:solidFill>
                  <a:latin typeface="Trebuchet MS"/>
                  <a:cs typeface="Trebuchet MS"/>
                </a:rPr>
                <a:t>о</a:t>
              </a:r>
              <a:r>
                <a:rPr sz="1100" b="1" spc="-60" dirty="0">
                  <a:solidFill>
                    <a:srgbClr val="5EBB46"/>
                  </a:solidFill>
                  <a:latin typeface="Trebuchet MS"/>
                  <a:cs typeface="Trebuchet MS"/>
                </a:rPr>
                <a:t>тде</a:t>
              </a: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ление  </a:t>
              </a:r>
              <a:r>
                <a:rPr sz="1100" b="1" spc="15" dirty="0">
                  <a:solidFill>
                    <a:srgbClr val="231F20"/>
                  </a:solidFill>
                  <a:latin typeface="Trebuchet MS"/>
                  <a:cs typeface="Trebuchet MS"/>
                </a:rPr>
                <a:t>BOVISTEM</a:t>
              </a:r>
              <a:endParaRPr sz="1100">
                <a:latin typeface="Trebuchet MS"/>
                <a:cs typeface="Trebuchet MS"/>
              </a:endParaRPr>
            </a:p>
          </p:txBody>
        </p:sp>
        <p:grpSp>
          <p:nvGrpSpPr>
            <p:cNvPr id="14" name="object 23"/>
            <p:cNvGrpSpPr/>
            <p:nvPr/>
          </p:nvGrpSpPr>
          <p:grpSpPr>
            <a:xfrm>
              <a:off x="1336395" y="3530837"/>
              <a:ext cx="756920" cy="172720"/>
              <a:chOff x="1336395" y="3530837"/>
              <a:chExt cx="756920" cy="172720"/>
            </a:xfrm>
          </p:grpSpPr>
          <p:pic>
            <p:nvPicPr>
              <p:cNvPr id="39" name="object 24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336395" y="3530837"/>
                <a:ext cx="203377" cy="172415"/>
              </a:xfrm>
              <a:prstGeom prst="rect">
                <a:avLst/>
              </a:prstGeom>
            </p:spPr>
          </p:pic>
          <p:pic>
            <p:nvPicPr>
              <p:cNvPr id="40" name="object 25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18690" y="3541920"/>
                <a:ext cx="155105" cy="128485"/>
              </a:xfrm>
              <a:prstGeom prst="rect">
                <a:avLst/>
              </a:prstGeom>
            </p:spPr>
          </p:pic>
          <p:sp>
            <p:nvSpPr>
              <p:cNvPr id="41" name="object 26"/>
              <p:cNvSpPr/>
              <p:nvPr/>
            </p:nvSpPr>
            <p:spPr>
              <a:xfrm>
                <a:off x="1574558" y="3534486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83"/>
                    </a:lnTo>
                    <a:lnTo>
                      <a:pt x="399237" y="8483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104"/>
                    </a:lnTo>
                    <a:lnTo>
                      <a:pt x="393560" y="130251"/>
                    </a:lnTo>
                    <a:lnTo>
                      <a:pt x="387400" y="134404"/>
                    </a:lnTo>
                    <a:lnTo>
                      <a:pt x="386054" y="134683"/>
                    </a:lnTo>
                    <a:lnTo>
                      <a:pt x="386054" y="91719"/>
                    </a:lnTo>
                    <a:lnTo>
                      <a:pt x="378612" y="91719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33"/>
                    </a:lnTo>
                    <a:lnTo>
                      <a:pt x="351129" y="118833"/>
                    </a:lnTo>
                    <a:lnTo>
                      <a:pt x="351129" y="135915"/>
                    </a:lnTo>
                    <a:lnTo>
                      <a:pt x="331101" y="135915"/>
                    </a:lnTo>
                    <a:lnTo>
                      <a:pt x="331101" y="118833"/>
                    </a:lnTo>
                    <a:lnTo>
                      <a:pt x="323659" y="118833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33"/>
                    </a:lnTo>
                    <a:lnTo>
                      <a:pt x="296176" y="118833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33"/>
                    </a:lnTo>
                    <a:lnTo>
                      <a:pt x="268693" y="118833"/>
                    </a:lnTo>
                    <a:lnTo>
                      <a:pt x="268693" y="135915"/>
                    </a:lnTo>
                    <a:lnTo>
                      <a:pt x="248666" y="135915"/>
                    </a:lnTo>
                    <a:lnTo>
                      <a:pt x="248666" y="106616"/>
                    </a:lnTo>
                    <a:lnTo>
                      <a:pt x="241223" y="106616"/>
                    </a:lnTo>
                    <a:lnTo>
                      <a:pt x="241223" y="135915"/>
                    </a:lnTo>
                    <a:lnTo>
                      <a:pt x="221195" y="135915"/>
                    </a:lnTo>
                    <a:lnTo>
                      <a:pt x="221195" y="118833"/>
                    </a:lnTo>
                    <a:lnTo>
                      <a:pt x="213753" y="118833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33"/>
                    </a:lnTo>
                    <a:lnTo>
                      <a:pt x="186283" y="118833"/>
                    </a:lnTo>
                    <a:lnTo>
                      <a:pt x="186283" y="135915"/>
                    </a:lnTo>
                    <a:lnTo>
                      <a:pt x="166243" y="135915"/>
                    </a:lnTo>
                    <a:lnTo>
                      <a:pt x="166243" y="118833"/>
                    </a:lnTo>
                    <a:lnTo>
                      <a:pt x="158800" y="118833"/>
                    </a:lnTo>
                    <a:lnTo>
                      <a:pt x="158800" y="135915"/>
                    </a:lnTo>
                    <a:lnTo>
                      <a:pt x="138760" y="135915"/>
                    </a:lnTo>
                    <a:lnTo>
                      <a:pt x="138760" y="118833"/>
                    </a:lnTo>
                    <a:lnTo>
                      <a:pt x="131318" y="118833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719"/>
                    </a:lnTo>
                    <a:lnTo>
                      <a:pt x="103847" y="91719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66"/>
                    </a:lnTo>
                    <a:lnTo>
                      <a:pt x="393560" y="13119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83"/>
                    </a:lnTo>
                    <a:lnTo>
                      <a:pt x="398818" y="7861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19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296" y="141249"/>
                    </a:lnTo>
                    <a:lnTo>
                      <a:pt x="398208" y="135915"/>
                    </a:lnTo>
                    <a:lnTo>
                      <a:pt x="398818" y="135509"/>
                    </a:lnTo>
                    <a:lnTo>
                      <a:pt x="404571" y="127000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27"/>
              <p:cNvSpPr/>
              <p:nvPr/>
            </p:nvSpPr>
            <p:spPr>
              <a:xfrm>
                <a:off x="1747304" y="3556863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39"/>
                    </a:lnTo>
                    <a:lnTo>
                      <a:pt x="156895" y="83947"/>
                    </a:lnTo>
                    <a:lnTo>
                      <a:pt x="160286" y="75641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28"/>
            <p:cNvGrpSpPr/>
            <p:nvPr/>
          </p:nvGrpSpPr>
          <p:grpSpPr>
            <a:xfrm>
              <a:off x="1336395" y="4186826"/>
              <a:ext cx="756920" cy="172720"/>
              <a:chOff x="1336395" y="4186826"/>
              <a:chExt cx="756920" cy="172720"/>
            </a:xfrm>
          </p:grpSpPr>
          <p:pic>
            <p:nvPicPr>
              <p:cNvPr id="35" name="object 29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36395" y="4186826"/>
                <a:ext cx="203377" cy="172415"/>
              </a:xfrm>
              <a:prstGeom prst="rect">
                <a:avLst/>
              </a:prstGeom>
            </p:spPr>
          </p:pic>
          <p:pic>
            <p:nvPicPr>
              <p:cNvPr id="36" name="object 30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18690" y="4197909"/>
                <a:ext cx="155105" cy="128485"/>
              </a:xfrm>
              <a:prstGeom prst="rect">
                <a:avLst/>
              </a:prstGeom>
            </p:spPr>
          </p:pic>
          <p:sp>
            <p:nvSpPr>
              <p:cNvPr id="37" name="object 31"/>
              <p:cNvSpPr/>
              <p:nvPr/>
            </p:nvSpPr>
            <p:spPr>
              <a:xfrm>
                <a:off x="1574558" y="4190478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70"/>
                    </a:lnTo>
                    <a:lnTo>
                      <a:pt x="399237" y="8483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091"/>
                    </a:lnTo>
                    <a:lnTo>
                      <a:pt x="393560" y="130251"/>
                    </a:lnTo>
                    <a:lnTo>
                      <a:pt x="387400" y="134391"/>
                    </a:lnTo>
                    <a:lnTo>
                      <a:pt x="386054" y="134670"/>
                    </a:lnTo>
                    <a:lnTo>
                      <a:pt x="386054" y="91706"/>
                    </a:lnTo>
                    <a:lnTo>
                      <a:pt x="378612" y="91706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33"/>
                    </a:lnTo>
                    <a:lnTo>
                      <a:pt x="351129" y="118833"/>
                    </a:lnTo>
                    <a:lnTo>
                      <a:pt x="351129" y="135915"/>
                    </a:lnTo>
                    <a:lnTo>
                      <a:pt x="331101" y="135915"/>
                    </a:lnTo>
                    <a:lnTo>
                      <a:pt x="331101" y="118833"/>
                    </a:lnTo>
                    <a:lnTo>
                      <a:pt x="323659" y="118833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33"/>
                    </a:lnTo>
                    <a:lnTo>
                      <a:pt x="296176" y="118833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33"/>
                    </a:lnTo>
                    <a:lnTo>
                      <a:pt x="268693" y="118833"/>
                    </a:lnTo>
                    <a:lnTo>
                      <a:pt x="268693" y="135915"/>
                    </a:lnTo>
                    <a:lnTo>
                      <a:pt x="248666" y="135915"/>
                    </a:lnTo>
                    <a:lnTo>
                      <a:pt x="248666" y="106603"/>
                    </a:lnTo>
                    <a:lnTo>
                      <a:pt x="241223" y="106603"/>
                    </a:lnTo>
                    <a:lnTo>
                      <a:pt x="241223" y="135915"/>
                    </a:lnTo>
                    <a:lnTo>
                      <a:pt x="221195" y="135915"/>
                    </a:lnTo>
                    <a:lnTo>
                      <a:pt x="221195" y="118833"/>
                    </a:lnTo>
                    <a:lnTo>
                      <a:pt x="213753" y="118833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33"/>
                    </a:lnTo>
                    <a:lnTo>
                      <a:pt x="186283" y="118833"/>
                    </a:lnTo>
                    <a:lnTo>
                      <a:pt x="186283" y="135915"/>
                    </a:lnTo>
                    <a:lnTo>
                      <a:pt x="166243" y="135915"/>
                    </a:lnTo>
                    <a:lnTo>
                      <a:pt x="166243" y="118833"/>
                    </a:lnTo>
                    <a:lnTo>
                      <a:pt x="158800" y="118833"/>
                    </a:lnTo>
                    <a:lnTo>
                      <a:pt x="158800" y="135915"/>
                    </a:lnTo>
                    <a:lnTo>
                      <a:pt x="138760" y="135915"/>
                    </a:lnTo>
                    <a:lnTo>
                      <a:pt x="138760" y="118833"/>
                    </a:lnTo>
                    <a:lnTo>
                      <a:pt x="131318" y="118833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706"/>
                    </a:lnTo>
                    <a:lnTo>
                      <a:pt x="103847" y="91706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66"/>
                    </a:lnTo>
                    <a:lnTo>
                      <a:pt x="393560" y="13119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83"/>
                    </a:lnTo>
                    <a:lnTo>
                      <a:pt x="398818" y="7861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19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70"/>
                    </a:lnTo>
                    <a:lnTo>
                      <a:pt x="25298" y="143370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70"/>
                    </a:lnTo>
                    <a:lnTo>
                      <a:pt x="379882" y="143370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2"/>
              <p:cNvSpPr/>
              <p:nvPr/>
            </p:nvSpPr>
            <p:spPr>
              <a:xfrm>
                <a:off x="1747304" y="4212856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26"/>
                    </a:lnTo>
                    <a:lnTo>
                      <a:pt x="156895" y="83947"/>
                    </a:lnTo>
                    <a:lnTo>
                      <a:pt x="160286" y="75628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33"/>
            <p:cNvSpPr txBox="1"/>
            <p:nvPr/>
          </p:nvSpPr>
          <p:spPr>
            <a:xfrm>
              <a:off x="444531" y="3863650"/>
              <a:ext cx="4156710" cy="4984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2405" marR="5080" indent="-180340">
                <a:lnSpc>
                  <a:spcPct val="141000"/>
                </a:lnSpc>
                <a:spcBef>
                  <a:spcPts val="100"/>
                </a:spcBef>
                <a:tabLst>
                  <a:tab pos="1717675" algn="l"/>
                </a:tabLst>
              </a:pPr>
              <a:r>
                <a:rPr sz="1100" b="1" spc="5" dirty="0">
                  <a:solidFill>
                    <a:srgbClr val="5EBB46"/>
                  </a:solidFill>
                  <a:latin typeface="Trebuchet MS"/>
                  <a:cs typeface="Trebuchet MS"/>
                </a:rPr>
                <a:t>2-</a:t>
              </a:r>
              <a:r>
                <a:rPr sz="1100" b="1" spc="-15" dirty="0">
                  <a:solidFill>
                    <a:srgbClr val="5EBB46"/>
                  </a:solidFill>
                  <a:latin typeface="Trebuchet MS"/>
                  <a:cs typeface="Trebuchet MS"/>
                </a:rPr>
                <a:t>й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20" dirty="0">
                  <a:solidFill>
                    <a:srgbClr val="5EBB46"/>
                  </a:solidFill>
                  <a:latin typeface="Trebuchet MS"/>
                  <a:cs typeface="Trebuchet MS"/>
                </a:rPr>
                <a:t>или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dirty="0">
                  <a:solidFill>
                    <a:srgbClr val="5EBB46"/>
                  </a:solidFill>
                  <a:latin typeface="Trebuchet MS"/>
                  <a:cs typeface="Trebuchet MS"/>
                </a:rPr>
                <a:t>3-й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60" dirty="0">
                  <a:solidFill>
                    <a:srgbClr val="5EBB46"/>
                  </a:solidFill>
                  <a:latin typeface="Trebuchet MS"/>
                  <a:cs typeface="Trebuchet MS"/>
                </a:rPr>
                <a:t>д</a:t>
              </a: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ень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пере</a:t>
              </a:r>
              <a:r>
                <a:rPr sz="1100" b="1" spc="-35" dirty="0">
                  <a:solidFill>
                    <a:srgbClr val="5EBB46"/>
                  </a:solidFill>
                  <a:latin typeface="Trebuchet MS"/>
                  <a:cs typeface="Trebuchet MS"/>
                </a:rPr>
                <a:t>в</a:t>
              </a:r>
              <a:r>
                <a:rPr sz="1100" b="1" spc="-50" dirty="0">
                  <a:solidFill>
                    <a:srgbClr val="5EBB46"/>
                  </a:solidFill>
                  <a:latin typeface="Trebuchet MS"/>
                  <a:cs typeface="Trebuchet MS"/>
                </a:rPr>
                <a:t>о</a:t>
              </a: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да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5" dirty="0">
                  <a:solidFill>
                    <a:srgbClr val="5EBB46"/>
                  </a:solidFill>
                  <a:latin typeface="Trebuchet MS"/>
                  <a:cs typeface="Trebuchet MS"/>
                </a:rPr>
                <a:t>в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0" dirty="0">
                  <a:solidFill>
                    <a:srgbClr val="5EBB46"/>
                  </a:solidFill>
                  <a:latin typeface="Trebuchet MS"/>
                  <a:cs typeface="Trebuchet MS"/>
                </a:rPr>
                <a:t>р</a:t>
              </a:r>
              <a:r>
                <a:rPr sz="1100" b="1" spc="-50" dirty="0">
                  <a:solidFill>
                    <a:srgbClr val="5EBB46"/>
                  </a:solidFill>
                  <a:latin typeface="Trebuchet MS"/>
                  <a:cs typeface="Trebuchet MS"/>
                </a:rPr>
                <a:t>о</a:t>
              </a:r>
              <a:r>
                <a:rPr sz="1100" b="1" spc="-30" dirty="0">
                  <a:solidFill>
                    <a:srgbClr val="5EBB46"/>
                  </a:solidFill>
                  <a:latin typeface="Trebuchet MS"/>
                  <a:cs typeface="Trebuchet MS"/>
                </a:rPr>
                <a:t>дильное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40" dirty="0">
                  <a:solidFill>
                    <a:srgbClr val="5EBB46"/>
                  </a:solidFill>
                  <a:latin typeface="Trebuchet MS"/>
                  <a:cs typeface="Trebuchet MS"/>
                </a:rPr>
                <a:t>о</a:t>
              </a:r>
              <a:r>
                <a:rPr sz="1100" b="1" spc="-60" dirty="0">
                  <a:solidFill>
                    <a:srgbClr val="5EBB46"/>
                  </a:solidFill>
                  <a:latin typeface="Trebuchet MS"/>
                  <a:cs typeface="Trebuchet MS"/>
                </a:rPr>
                <a:t>тде</a:t>
              </a:r>
              <a:r>
                <a:rPr sz="1100" b="1" spc="-30" dirty="0">
                  <a:solidFill>
                    <a:srgbClr val="5EBB46"/>
                  </a:solidFill>
                  <a:latin typeface="Trebuchet MS"/>
                  <a:cs typeface="Trebuchet MS"/>
                </a:rPr>
                <a:t>ление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40" dirty="0">
                  <a:solidFill>
                    <a:srgbClr val="5EBB46"/>
                  </a:solidFill>
                  <a:latin typeface="Trebuchet MS"/>
                  <a:cs typeface="Trebuchet MS"/>
                </a:rPr>
                <a:t>(су</a:t>
              </a:r>
              <a:r>
                <a:rPr sz="1100" b="1" spc="-65" dirty="0">
                  <a:solidFill>
                    <a:srgbClr val="5EBB46"/>
                  </a:solidFill>
                  <a:latin typeface="Trebuchet MS"/>
                  <a:cs typeface="Trebuchet MS"/>
                </a:rPr>
                <a:t>х</a:t>
              </a:r>
              <a:r>
                <a:rPr sz="1100" b="1" spc="-40" dirty="0">
                  <a:solidFill>
                    <a:srgbClr val="5EBB46"/>
                  </a:solidFill>
                  <a:latin typeface="Trebuchet MS"/>
                  <a:cs typeface="Trebuchet MS"/>
                </a:rPr>
                <a:t>ос</a:t>
              </a:r>
              <a:r>
                <a:rPr sz="1100" b="1" spc="-45" dirty="0">
                  <a:solidFill>
                    <a:srgbClr val="5EBB46"/>
                  </a:solidFill>
                  <a:latin typeface="Trebuchet MS"/>
                  <a:cs typeface="Trebuchet MS"/>
                </a:rPr>
                <a:t>т</a:t>
              </a:r>
              <a:r>
                <a:rPr sz="1100" b="1" spc="-15" dirty="0">
                  <a:solidFill>
                    <a:srgbClr val="5EBB46"/>
                  </a:solidFill>
                  <a:latin typeface="Trebuchet MS"/>
                  <a:cs typeface="Trebuchet MS"/>
                </a:rPr>
                <a:t>ой-2)  </a:t>
              </a:r>
              <a:r>
                <a:rPr sz="1100" b="1" spc="15" dirty="0">
                  <a:solidFill>
                    <a:srgbClr val="231F20"/>
                  </a:solidFill>
                  <a:latin typeface="Trebuchet MS"/>
                  <a:cs typeface="Trebuchet MS"/>
                </a:rPr>
                <a:t>BOVISTEM	</a:t>
              </a:r>
              <a:r>
                <a:rPr sz="11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(при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необходимости)</a:t>
              </a:r>
              <a:endParaRPr sz="1100">
                <a:latin typeface="Microsoft Sans Serif"/>
                <a:cs typeface="Microsoft Sans Serif"/>
              </a:endParaRPr>
            </a:p>
          </p:txBody>
        </p:sp>
        <p:sp>
          <p:nvSpPr>
            <p:cNvPr id="17" name="object 34"/>
            <p:cNvSpPr txBox="1"/>
            <p:nvPr/>
          </p:nvSpPr>
          <p:spPr>
            <a:xfrm>
              <a:off x="444531" y="4519639"/>
              <a:ext cx="869950" cy="4984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2405" marR="5080" indent="-180340">
                <a:lnSpc>
                  <a:spcPct val="141000"/>
                </a:lnSpc>
                <a:spcBef>
                  <a:spcPts val="100"/>
                </a:spcBef>
              </a:pPr>
              <a:r>
                <a:rPr sz="1100" b="1" spc="-60" dirty="0">
                  <a:solidFill>
                    <a:srgbClr val="5EBB46"/>
                  </a:solidFill>
                  <a:latin typeface="Trebuchet MS"/>
                  <a:cs typeface="Trebuchet MS"/>
                </a:rPr>
                <a:t>д</a:t>
              </a: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ень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0" dirty="0">
                  <a:solidFill>
                    <a:srgbClr val="5EBB46"/>
                  </a:solidFill>
                  <a:latin typeface="Trebuchet MS"/>
                  <a:cs typeface="Trebuchet MS"/>
                </a:rPr>
                <a:t>р</a:t>
              </a:r>
              <a:r>
                <a:rPr sz="1100" b="1" spc="-50" dirty="0">
                  <a:solidFill>
                    <a:srgbClr val="5EBB46"/>
                  </a:solidFill>
                  <a:latin typeface="Trebuchet MS"/>
                  <a:cs typeface="Trebuchet MS"/>
                </a:rPr>
                <a:t>о</a:t>
              </a:r>
              <a:r>
                <a:rPr sz="1100" b="1" spc="-60" dirty="0">
                  <a:solidFill>
                    <a:srgbClr val="5EBB46"/>
                  </a:solidFill>
                  <a:latin typeface="Trebuchet MS"/>
                  <a:cs typeface="Trebuchet MS"/>
                </a:rPr>
                <a:t>д</a:t>
              </a:r>
              <a:r>
                <a:rPr sz="1100" b="1" spc="-10" dirty="0">
                  <a:solidFill>
                    <a:srgbClr val="5EBB46"/>
                  </a:solidFill>
                  <a:latin typeface="Trebuchet MS"/>
                  <a:cs typeface="Trebuchet MS"/>
                </a:rPr>
                <a:t>ов  </a:t>
              </a:r>
              <a:r>
                <a:rPr sz="1100" b="1" dirty="0">
                  <a:solidFill>
                    <a:srgbClr val="231F20"/>
                  </a:solidFill>
                  <a:latin typeface="Trebuchet MS"/>
                  <a:cs typeface="Trebuchet MS"/>
                </a:rPr>
                <a:t>B</a:t>
              </a:r>
              <a:r>
                <a:rPr sz="1100" b="1" spc="-15" dirty="0">
                  <a:solidFill>
                    <a:srgbClr val="231F20"/>
                  </a:solidFill>
                  <a:latin typeface="Trebuchet MS"/>
                  <a:cs typeface="Trebuchet MS"/>
                </a:rPr>
                <a:t>O</a:t>
              </a:r>
              <a:r>
                <a:rPr sz="1100" b="1" spc="20" dirty="0">
                  <a:solidFill>
                    <a:srgbClr val="231F20"/>
                  </a:solidFill>
                  <a:latin typeface="Trebuchet MS"/>
                  <a:cs typeface="Trebuchet MS"/>
                </a:rPr>
                <a:t>VISTEM</a:t>
              </a:r>
              <a:endParaRPr sz="1100">
                <a:latin typeface="Trebuchet MS"/>
                <a:cs typeface="Trebuchet MS"/>
              </a:endParaRPr>
            </a:p>
          </p:txBody>
        </p:sp>
        <p:grpSp>
          <p:nvGrpSpPr>
            <p:cNvPr id="18" name="object 35"/>
            <p:cNvGrpSpPr/>
            <p:nvPr/>
          </p:nvGrpSpPr>
          <p:grpSpPr>
            <a:xfrm>
              <a:off x="1336395" y="4842817"/>
              <a:ext cx="756920" cy="172720"/>
              <a:chOff x="1336395" y="4842817"/>
              <a:chExt cx="756920" cy="172720"/>
            </a:xfrm>
          </p:grpSpPr>
          <p:pic>
            <p:nvPicPr>
              <p:cNvPr id="31" name="object 36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36395" y="4842817"/>
                <a:ext cx="203377" cy="172415"/>
              </a:xfrm>
              <a:prstGeom prst="rect">
                <a:avLst/>
              </a:prstGeom>
            </p:spPr>
          </p:pic>
          <p:pic>
            <p:nvPicPr>
              <p:cNvPr id="32" name="object 3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18690" y="4853900"/>
                <a:ext cx="155105" cy="128485"/>
              </a:xfrm>
              <a:prstGeom prst="rect">
                <a:avLst/>
              </a:prstGeom>
            </p:spPr>
          </p:pic>
          <p:sp>
            <p:nvSpPr>
              <p:cNvPr id="33" name="object 38"/>
              <p:cNvSpPr/>
              <p:nvPr/>
            </p:nvSpPr>
            <p:spPr>
              <a:xfrm>
                <a:off x="1574558" y="4846472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70"/>
                    </a:lnTo>
                    <a:lnTo>
                      <a:pt x="399237" y="8470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091"/>
                    </a:lnTo>
                    <a:lnTo>
                      <a:pt x="393560" y="130238"/>
                    </a:lnTo>
                    <a:lnTo>
                      <a:pt x="387400" y="134391"/>
                    </a:lnTo>
                    <a:lnTo>
                      <a:pt x="386054" y="134670"/>
                    </a:lnTo>
                    <a:lnTo>
                      <a:pt x="386054" y="91719"/>
                    </a:lnTo>
                    <a:lnTo>
                      <a:pt x="378612" y="91719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08"/>
                    </a:lnTo>
                    <a:lnTo>
                      <a:pt x="351129" y="118808"/>
                    </a:lnTo>
                    <a:lnTo>
                      <a:pt x="351129" y="135915"/>
                    </a:lnTo>
                    <a:lnTo>
                      <a:pt x="331101" y="135915"/>
                    </a:lnTo>
                    <a:lnTo>
                      <a:pt x="331101" y="118808"/>
                    </a:lnTo>
                    <a:lnTo>
                      <a:pt x="323659" y="118808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08"/>
                    </a:lnTo>
                    <a:lnTo>
                      <a:pt x="296176" y="118808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08"/>
                    </a:lnTo>
                    <a:lnTo>
                      <a:pt x="268693" y="118808"/>
                    </a:lnTo>
                    <a:lnTo>
                      <a:pt x="268693" y="135915"/>
                    </a:lnTo>
                    <a:lnTo>
                      <a:pt x="248666" y="135915"/>
                    </a:lnTo>
                    <a:lnTo>
                      <a:pt x="248666" y="106591"/>
                    </a:lnTo>
                    <a:lnTo>
                      <a:pt x="241223" y="106591"/>
                    </a:lnTo>
                    <a:lnTo>
                      <a:pt x="241223" y="135915"/>
                    </a:lnTo>
                    <a:lnTo>
                      <a:pt x="221195" y="135915"/>
                    </a:lnTo>
                    <a:lnTo>
                      <a:pt x="221195" y="118808"/>
                    </a:lnTo>
                    <a:lnTo>
                      <a:pt x="213753" y="118808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08"/>
                    </a:lnTo>
                    <a:lnTo>
                      <a:pt x="186283" y="118808"/>
                    </a:lnTo>
                    <a:lnTo>
                      <a:pt x="186283" y="135915"/>
                    </a:lnTo>
                    <a:lnTo>
                      <a:pt x="166243" y="135915"/>
                    </a:lnTo>
                    <a:lnTo>
                      <a:pt x="166243" y="118808"/>
                    </a:lnTo>
                    <a:lnTo>
                      <a:pt x="158800" y="118808"/>
                    </a:lnTo>
                    <a:lnTo>
                      <a:pt x="158800" y="135915"/>
                    </a:lnTo>
                    <a:lnTo>
                      <a:pt x="138760" y="135915"/>
                    </a:lnTo>
                    <a:lnTo>
                      <a:pt x="138760" y="118808"/>
                    </a:lnTo>
                    <a:lnTo>
                      <a:pt x="131318" y="118808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719"/>
                    </a:lnTo>
                    <a:lnTo>
                      <a:pt x="103847" y="91719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66"/>
                    </a:lnTo>
                    <a:lnTo>
                      <a:pt x="393560" y="13119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70"/>
                    </a:lnTo>
                    <a:lnTo>
                      <a:pt x="398818" y="7848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19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296" y="141249"/>
                    </a:lnTo>
                    <a:lnTo>
                      <a:pt x="398208" y="135915"/>
                    </a:lnTo>
                    <a:lnTo>
                      <a:pt x="398818" y="135509"/>
                    </a:lnTo>
                    <a:lnTo>
                      <a:pt x="404571" y="12698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9"/>
              <p:cNvSpPr/>
              <p:nvPr/>
            </p:nvSpPr>
            <p:spPr>
              <a:xfrm>
                <a:off x="1747304" y="4868849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26"/>
                    </a:lnTo>
                    <a:lnTo>
                      <a:pt x="156895" y="83947"/>
                    </a:lnTo>
                    <a:lnTo>
                      <a:pt x="160286" y="75628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" name="object 40"/>
            <p:cNvSpPr txBox="1"/>
            <p:nvPr/>
          </p:nvSpPr>
          <p:spPr>
            <a:xfrm>
              <a:off x="2115064" y="4824703"/>
              <a:ext cx="26289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или</a:t>
              </a:r>
              <a:endParaRPr sz="1100">
                <a:latin typeface="Microsoft Sans Serif"/>
                <a:cs typeface="Microsoft Sans Serif"/>
              </a:endParaRPr>
            </a:p>
          </p:txBody>
        </p:sp>
        <p:grpSp>
          <p:nvGrpSpPr>
            <p:cNvPr id="20" name="object 41"/>
            <p:cNvGrpSpPr/>
            <p:nvPr/>
          </p:nvGrpSpPr>
          <p:grpSpPr>
            <a:xfrm>
              <a:off x="2400042" y="4846464"/>
              <a:ext cx="518795" cy="143510"/>
              <a:chOff x="2400042" y="4846464"/>
              <a:chExt cx="518795" cy="143510"/>
            </a:xfrm>
          </p:grpSpPr>
          <p:sp>
            <p:nvSpPr>
              <p:cNvPr id="28" name="object 42"/>
              <p:cNvSpPr/>
              <p:nvPr/>
            </p:nvSpPr>
            <p:spPr>
              <a:xfrm>
                <a:off x="2508529" y="4852846"/>
                <a:ext cx="290830" cy="128905"/>
              </a:xfrm>
              <a:custGeom>
                <a:avLst/>
                <a:gdLst/>
                <a:ahLst/>
                <a:cxnLst/>
                <a:rect l="l" t="t" r="r" b="b"/>
                <a:pathLst>
                  <a:path w="290830" h="128904">
                    <a:moveTo>
                      <a:pt x="271119" y="0"/>
                    </a:moveTo>
                    <a:lnTo>
                      <a:pt x="0" y="0"/>
                    </a:lnTo>
                    <a:lnTo>
                      <a:pt x="0" y="128485"/>
                    </a:lnTo>
                    <a:lnTo>
                      <a:pt x="271119" y="128485"/>
                    </a:lnTo>
                    <a:lnTo>
                      <a:pt x="278644" y="126961"/>
                    </a:lnTo>
                    <a:lnTo>
                      <a:pt x="284797" y="122809"/>
                    </a:lnTo>
                    <a:lnTo>
                      <a:pt x="288950" y="116655"/>
                    </a:lnTo>
                    <a:lnTo>
                      <a:pt x="290474" y="109131"/>
                    </a:lnTo>
                    <a:lnTo>
                      <a:pt x="290474" y="19354"/>
                    </a:lnTo>
                    <a:lnTo>
                      <a:pt x="288950" y="11830"/>
                    </a:lnTo>
                    <a:lnTo>
                      <a:pt x="284797" y="5676"/>
                    </a:lnTo>
                    <a:lnTo>
                      <a:pt x="278644" y="1524"/>
                    </a:lnTo>
                    <a:lnTo>
                      <a:pt x="271119" y="0"/>
                    </a:lnTo>
                    <a:close/>
                  </a:path>
                </a:pathLst>
              </a:custGeom>
              <a:solidFill>
                <a:srgbClr val="CEE6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43"/>
              <p:cNvSpPr/>
              <p:nvPr/>
            </p:nvSpPr>
            <p:spPr>
              <a:xfrm>
                <a:off x="2400042" y="4846464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25298" y="0"/>
                    </a:moveTo>
                    <a:lnTo>
                      <a:pt x="5892" y="0"/>
                    </a:lnTo>
                    <a:lnTo>
                      <a:pt x="0" y="5892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46088" y="45796"/>
                    </a:lnTo>
                    <a:lnTo>
                      <a:pt x="31190" y="13114"/>
                    </a:lnTo>
                    <a:lnTo>
                      <a:pt x="25298" y="0"/>
                    </a:lnTo>
                    <a:close/>
                  </a:path>
                  <a:path w="518794" h="143510">
                    <a:moveTo>
                      <a:pt x="94983" y="97574"/>
                    </a:move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300" y="141249"/>
                    </a:lnTo>
                    <a:lnTo>
                      <a:pt x="39820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close/>
                  </a:path>
                  <a:path w="518794" h="143510">
                    <a:moveTo>
                      <a:pt x="398201" y="7442"/>
                    </a:moveTo>
                    <a:lnTo>
                      <a:pt x="379882" y="7442"/>
                    </a:lnTo>
                    <a:lnTo>
                      <a:pt x="387407" y="8964"/>
                    </a:lnTo>
                    <a:lnTo>
                      <a:pt x="393560" y="13114"/>
                    </a:lnTo>
                    <a:lnTo>
                      <a:pt x="397713" y="19266"/>
                    </a:lnTo>
                    <a:lnTo>
                      <a:pt x="399237" y="26796"/>
                    </a:lnTo>
                    <a:lnTo>
                      <a:pt x="399237" y="116560"/>
                    </a:lnTo>
                    <a:lnTo>
                      <a:pt x="397713" y="124090"/>
                    </a:lnTo>
                    <a:lnTo>
                      <a:pt x="393560" y="130243"/>
                    </a:lnTo>
                    <a:lnTo>
                      <a:pt x="387407" y="134393"/>
                    </a:lnTo>
                    <a:lnTo>
                      <a:pt x="379882" y="135915"/>
                    </a:lnTo>
                    <a:lnTo>
                      <a:pt x="398207" y="135915"/>
                    </a:lnTo>
                    <a:lnTo>
                      <a:pt x="398819" y="135502"/>
                    </a:lnTo>
                    <a:lnTo>
                      <a:pt x="404569" y="126984"/>
                    </a:lnTo>
                    <a:lnTo>
                      <a:pt x="406679" y="116560"/>
                    </a:lnTo>
                    <a:lnTo>
                      <a:pt x="406679" y="96265"/>
                    </a:lnTo>
                    <a:lnTo>
                      <a:pt x="411695" y="96265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6"/>
                    </a:lnTo>
                    <a:lnTo>
                      <a:pt x="404569" y="16378"/>
                    </a:lnTo>
                    <a:lnTo>
                      <a:pt x="398819" y="7859"/>
                    </a:lnTo>
                    <a:lnTo>
                      <a:pt x="398201" y="7442"/>
                    </a:lnTo>
                    <a:close/>
                  </a:path>
                  <a:path w="518794" h="143510">
                    <a:moveTo>
                      <a:pt x="94983" y="53225"/>
                    </a:move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94983" y="90119"/>
                    </a:lnTo>
                    <a:lnTo>
                      <a:pt x="94983" y="53225"/>
                    </a:lnTo>
                    <a:close/>
                  </a:path>
                  <a:path w="518794" h="143510">
                    <a:moveTo>
                      <a:pt x="379882" y="0"/>
                    </a:moveTo>
                    <a:lnTo>
                      <a:pt x="87541" y="0"/>
                    </a:lnTo>
                    <a:lnTo>
                      <a:pt x="87541" y="45796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98201" y="7442"/>
                    </a:lnTo>
                    <a:lnTo>
                      <a:pt x="390300" y="2109"/>
                    </a:lnTo>
                    <a:lnTo>
                      <a:pt x="379882" y="0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0" name="object 44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03881" y="4868538"/>
                <a:ext cx="282206" cy="115792"/>
              </a:xfrm>
              <a:prstGeom prst="rect">
                <a:avLst/>
              </a:prstGeom>
            </p:spPr>
          </p:pic>
        </p:grpSp>
        <p:sp>
          <p:nvSpPr>
            <p:cNvPr id="21" name="object 45"/>
            <p:cNvSpPr txBox="1"/>
            <p:nvPr/>
          </p:nvSpPr>
          <p:spPr>
            <a:xfrm>
              <a:off x="444522" y="5175629"/>
              <a:ext cx="1165225" cy="4984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2405" marR="5080" indent="-180340">
                <a:lnSpc>
                  <a:spcPct val="141000"/>
                </a:lnSpc>
                <a:spcBef>
                  <a:spcPts val="100"/>
                </a:spcBef>
              </a:pPr>
              <a:r>
                <a:rPr sz="1100" b="1" spc="-60" dirty="0">
                  <a:solidFill>
                    <a:srgbClr val="5EBB46"/>
                  </a:solidFill>
                  <a:latin typeface="Trebuchet MS"/>
                  <a:cs typeface="Trebuchet MS"/>
                </a:rPr>
                <a:t>д</a:t>
              </a: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ень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5" dirty="0">
                  <a:solidFill>
                    <a:srgbClr val="5EBB46"/>
                  </a:solidFill>
                  <a:latin typeface="Trebuchet MS"/>
                  <a:cs typeface="Trebuchet MS"/>
                </a:rPr>
                <a:t>после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0" dirty="0">
                  <a:solidFill>
                    <a:srgbClr val="5EBB46"/>
                  </a:solidFill>
                  <a:latin typeface="Trebuchet MS"/>
                  <a:cs typeface="Trebuchet MS"/>
                </a:rPr>
                <a:t>р</a:t>
              </a:r>
              <a:r>
                <a:rPr sz="1100" b="1" spc="-50" dirty="0">
                  <a:solidFill>
                    <a:srgbClr val="5EBB46"/>
                  </a:solidFill>
                  <a:latin typeface="Trebuchet MS"/>
                  <a:cs typeface="Trebuchet MS"/>
                </a:rPr>
                <a:t>о</a:t>
              </a:r>
              <a:r>
                <a:rPr sz="1100" b="1" spc="-60" dirty="0">
                  <a:solidFill>
                    <a:srgbClr val="5EBB46"/>
                  </a:solidFill>
                  <a:latin typeface="Trebuchet MS"/>
                  <a:cs typeface="Trebuchet MS"/>
                </a:rPr>
                <a:t>д</a:t>
              </a:r>
              <a:r>
                <a:rPr sz="1100" b="1" spc="-10" dirty="0">
                  <a:solidFill>
                    <a:srgbClr val="5EBB46"/>
                  </a:solidFill>
                  <a:latin typeface="Trebuchet MS"/>
                  <a:cs typeface="Trebuchet MS"/>
                </a:rPr>
                <a:t>ов  </a:t>
              </a:r>
              <a:r>
                <a:rPr sz="1100" b="1" spc="15" dirty="0">
                  <a:solidFill>
                    <a:srgbClr val="231F20"/>
                  </a:solidFill>
                  <a:latin typeface="Trebuchet MS"/>
                  <a:cs typeface="Trebuchet MS"/>
                </a:rPr>
                <a:t>BOVISTEM</a:t>
              </a:r>
              <a:endParaRPr sz="1100">
                <a:latin typeface="Trebuchet MS"/>
                <a:cs typeface="Trebuchet MS"/>
              </a:endParaRPr>
            </a:p>
          </p:txBody>
        </p:sp>
        <p:grpSp>
          <p:nvGrpSpPr>
            <p:cNvPr id="22" name="object 46"/>
            <p:cNvGrpSpPr/>
            <p:nvPr/>
          </p:nvGrpSpPr>
          <p:grpSpPr>
            <a:xfrm>
              <a:off x="1336395" y="5498806"/>
              <a:ext cx="756920" cy="172720"/>
              <a:chOff x="1336395" y="5498806"/>
              <a:chExt cx="756920" cy="172720"/>
            </a:xfrm>
          </p:grpSpPr>
          <p:pic>
            <p:nvPicPr>
              <p:cNvPr id="24" name="object 47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36395" y="5498806"/>
                <a:ext cx="203377" cy="172415"/>
              </a:xfrm>
              <a:prstGeom prst="rect">
                <a:avLst/>
              </a:prstGeom>
            </p:spPr>
          </p:pic>
          <p:pic>
            <p:nvPicPr>
              <p:cNvPr id="25" name="object 48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18690" y="5509889"/>
                <a:ext cx="155105" cy="128485"/>
              </a:xfrm>
              <a:prstGeom prst="rect">
                <a:avLst/>
              </a:prstGeom>
            </p:spPr>
          </p:pic>
          <p:sp>
            <p:nvSpPr>
              <p:cNvPr id="26" name="object 49"/>
              <p:cNvSpPr/>
              <p:nvPr/>
            </p:nvSpPr>
            <p:spPr>
              <a:xfrm>
                <a:off x="1574558" y="5502465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70"/>
                    </a:lnTo>
                    <a:lnTo>
                      <a:pt x="399237" y="8470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091"/>
                    </a:lnTo>
                    <a:lnTo>
                      <a:pt x="393560" y="130238"/>
                    </a:lnTo>
                    <a:lnTo>
                      <a:pt x="387400" y="134391"/>
                    </a:lnTo>
                    <a:lnTo>
                      <a:pt x="386054" y="134670"/>
                    </a:lnTo>
                    <a:lnTo>
                      <a:pt x="386054" y="91706"/>
                    </a:lnTo>
                    <a:lnTo>
                      <a:pt x="378612" y="91706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08"/>
                    </a:lnTo>
                    <a:lnTo>
                      <a:pt x="351129" y="118808"/>
                    </a:lnTo>
                    <a:lnTo>
                      <a:pt x="351129" y="135915"/>
                    </a:lnTo>
                    <a:lnTo>
                      <a:pt x="331101" y="135915"/>
                    </a:lnTo>
                    <a:lnTo>
                      <a:pt x="331101" y="118808"/>
                    </a:lnTo>
                    <a:lnTo>
                      <a:pt x="323659" y="118808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08"/>
                    </a:lnTo>
                    <a:lnTo>
                      <a:pt x="296176" y="118808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08"/>
                    </a:lnTo>
                    <a:lnTo>
                      <a:pt x="268693" y="118808"/>
                    </a:lnTo>
                    <a:lnTo>
                      <a:pt x="268693" y="135915"/>
                    </a:lnTo>
                    <a:lnTo>
                      <a:pt x="248666" y="135915"/>
                    </a:lnTo>
                    <a:lnTo>
                      <a:pt x="248666" y="106591"/>
                    </a:lnTo>
                    <a:lnTo>
                      <a:pt x="241223" y="106591"/>
                    </a:lnTo>
                    <a:lnTo>
                      <a:pt x="241223" y="135915"/>
                    </a:lnTo>
                    <a:lnTo>
                      <a:pt x="221195" y="135915"/>
                    </a:lnTo>
                    <a:lnTo>
                      <a:pt x="221195" y="118808"/>
                    </a:lnTo>
                    <a:lnTo>
                      <a:pt x="213753" y="118808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08"/>
                    </a:lnTo>
                    <a:lnTo>
                      <a:pt x="186283" y="118808"/>
                    </a:lnTo>
                    <a:lnTo>
                      <a:pt x="186283" y="135915"/>
                    </a:lnTo>
                    <a:lnTo>
                      <a:pt x="166243" y="135915"/>
                    </a:lnTo>
                    <a:lnTo>
                      <a:pt x="166243" y="118808"/>
                    </a:lnTo>
                    <a:lnTo>
                      <a:pt x="158800" y="118808"/>
                    </a:lnTo>
                    <a:lnTo>
                      <a:pt x="158800" y="135915"/>
                    </a:lnTo>
                    <a:lnTo>
                      <a:pt x="138760" y="135915"/>
                    </a:lnTo>
                    <a:lnTo>
                      <a:pt x="138760" y="118808"/>
                    </a:lnTo>
                    <a:lnTo>
                      <a:pt x="131318" y="118808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706"/>
                    </a:lnTo>
                    <a:lnTo>
                      <a:pt x="103847" y="91706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53"/>
                    </a:lnTo>
                    <a:lnTo>
                      <a:pt x="393560" y="13106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70"/>
                    </a:lnTo>
                    <a:lnTo>
                      <a:pt x="398818" y="7848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06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50"/>
              <p:cNvSpPr/>
              <p:nvPr/>
            </p:nvSpPr>
            <p:spPr>
              <a:xfrm>
                <a:off x="1747304" y="5524830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39"/>
                    </a:lnTo>
                    <a:lnTo>
                      <a:pt x="156895" y="83947"/>
                    </a:lnTo>
                    <a:lnTo>
                      <a:pt x="160286" y="75641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object 51"/>
            <p:cNvSpPr txBox="1"/>
            <p:nvPr/>
          </p:nvSpPr>
          <p:spPr>
            <a:xfrm>
              <a:off x="5092350" y="1326293"/>
              <a:ext cx="1976755" cy="413131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17525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Преимущества</a:t>
              </a:r>
              <a:endParaRPr sz="1100" dirty="0">
                <a:latin typeface="Trebuchet MS"/>
                <a:cs typeface="Trebuchet MS"/>
              </a:endParaRPr>
            </a:p>
            <a:p>
              <a:pPr marL="192405" marR="91440" indent="-180340">
                <a:lnSpc>
                  <a:spcPct val="100000"/>
                </a:lnSpc>
                <a:spcBef>
                  <a:spcPts val="844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Неспециф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чес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к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ая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пр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185" dirty="0">
                  <a:solidFill>
                    <a:srgbClr val="6D6E71"/>
                  </a:solidFill>
                  <a:latin typeface="Arial"/>
                  <a:cs typeface="Arial"/>
                </a:rPr>
                <a:t>ти</a:t>
              </a:r>
              <a:r>
                <a:rPr sz="1100" i="1" spc="-15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70" dirty="0">
                  <a:solidFill>
                    <a:srgbClr val="6D6E71"/>
                  </a:solidFill>
                  <a:latin typeface="Arial"/>
                  <a:cs typeface="Arial"/>
                </a:rPr>
                <a:t>-  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инфекционная 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защ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270" dirty="0">
                  <a:solidFill>
                    <a:srgbClr val="6D6E71"/>
                  </a:solidFill>
                  <a:latin typeface="Arial"/>
                  <a:cs typeface="Arial"/>
                </a:rPr>
                <a:t>та</a:t>
              </a:r>
              <a:endParaRPr sz="1100" dirty="0">
                <a:latin typeface="Arial"/>
                <a:cs typeface="Arial"/>
              </a:endParaRPr>
            </a:p>
            <a:p>
              <a:pPr marL="192405">
                <a:lnSpc>
                  <a:spcPct val="100000"/>
                </a:lnSpc>
              </a:pP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к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ак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75" dirty="0">
                  <a:solidFill>
                    <a:srgbClr val="6D6E71"/>
                  </a:solidFill>
                  <a:latin typeface="Arial"/>
                  <a:cs typeface="Arial"/>
                </a:rPr>
                <a:t>м</a:t>
              </a:r>
              <a:r>
                <a:rPr sz="1100" i="1" spc="-70" dirty="0">
                  <a:solidFill>
                    <a:srgbClr val="6D6E71"/>
                  </a:solidFill>
                  <a:latin typeface="Arial"/>
                  <a:cs typeface="Arial"/>
                </a:rPr>
                <a:t>а</a:t>
              </a:r>
              <a:r>
                <a:rPr sz="1100" i="1" spc="-150" dirty="0">
                  <a:solidFill>
                    <a:srgbClr val="6D6E71"/>
                  </a:solidFill>
                  <a:latin typeface="Arial"/>
                  <a:cs typeface="Arial"/>
                </a:rPr>
                <a:t>тери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185" dirty="0">
                  <a:solidFill>
                    <a:srgbClr val="6D6E71"/>
                  </a:solidFill>
                  <a:latin typeface="Arial"/>
                  <a:cs typeface="Arial"/>
                </a:rPr>
                <a:t>так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0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пл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да</a:t>
              </a:r>
              <a:endParaRPr sz="1100" dirty="0">
                <a:latin typeface="Arial"/>
                <a:cs typeface="Arial"/>
              </a:endParaRPr>
            </a:p>
            <a:p>
              <a:pPr marL="192405" marR="449580" indent="-180340">
                <a:lnSpc>
                  <a:spcPct val="100000"/>
                </a:lnSpc>
                <a:spcBef>
                  <a:spcPts val="850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125" dirty="0">
                  <a:solidFill>
                    <a:srgbClr val="6D6E71"/>
                  </a:solidFill>
                  <a:latin typeface="Arial"/>
                  <a:cs typeface="Arial"/>
                </a:rPr>
                <a:t>Снятие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с</a:t>
              </a:r>
              <a:r>
                <a:rPr sz="1100" i="1" spc="-165" dirty="0">
                  <a:solidFill>
                    <a:srgbClr val="6D6E71"/>
                  </a:solidFill>
                  <a:latin typeface="Arial"/>
                  <a:cs typeface="Arial"/>
                </a:rPr>
                <a:t>тре</a:t>
              </a:r>
              <a:r>
                <a:rPr sz="1100" i="1" spc="-140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овых 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со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320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225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яний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н</a:t>
              </a:r>
              <a:r>
                <a:rPr sz="1100" i="1" spc="-7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114" dirty="0">
                  <a:solidFill>
                    <a:srgbClr val="6D6E71"/>
                  </a:solidFill>
                  <a:latin typeface="Arial"/>
                  <a:cs typeface="Arial"/>
                </a:rPr>
                <a:t>тального</a:t>
              </a:r>
              <a:endParaRPr sz="1100" dirty="0">
                <a:latin typeface="Arial"/>
                <a:cs typeface="Arial"/>
              </a:endParaRPr>
            </a:p>
            <a:p>
              <a:pPr marL="192405">
                <a:lnSpc>
                  <a:spcPct val="100000"/>
                </a:lnSpc>
              </a:pPr>
              <a:r>
                <a:rPr sz="1100" i="1" spc="-20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по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200" dirty="0">
                  <a:solidFill>
                    <a:srgbClr val="6D6E71"/>
                  </a:solidFill>
                  <a:latin typeface="Arial"/>
                  <a:cs typeface="Arial"/>
                </a:rPr>
                <a:t>тн</a:t>
              </a:r>
              <a:r>
                <a:rPr sz="1100" i="1" spc="-19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114" dirty="0">
                  <a:solidFill>
                    <a:srgbClr val="6D6E71"/>
                  </a:solidFill>
                  <a:latin typeface="Arial"/>
                  <a:cs typeface="Arial"/>
                </a:rPr>
                <a:t>тального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пери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д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ов</a:t>
              </a:r>
              <a:endParaRPr sz="1100" dirty="0">
                <a:latin typeface="Arial"/>
                <a:cs typeface="Arial"/>
              </a:endParaRPr>
            </a:p>
            <a:p>
              <a:pPr marL="192405" marR="9525" indent="-180340">
                <a:lnSpc>
                  <a:spcPct val="100000"/>
                </a:lnSpc>
                <a:spcBef>
                  <a:spcPts val="844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170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л</a:t>
              </a:r>
              <a:r>
                <a:rPr sz="1100" i="1" spc="-95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чшение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к</a:t>
              </a:r>
              <a:r>
                <a:rPr sz="1100" i="1" spc="-75" dirty="0">
                  <a:solidFill>
                    <a:srgbClr val="6D6E71"/>
                  </a:solidFill>
                  <a:latin typeface="Arial"/>
                  <a:cs typeface="Arial"/>
                </a:rPr>
                <a:t>а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че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185" dirty="0">
                  <a:solidFill>
                    <a:srgbClr val="6D6E71"/>
                  </a:solidFill>
                  <a:latin typeface="Arial"/>
                  <a:cs typeface="Arial"/>
                </a:rPr>
                <a:t>тва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75" dirty="0">
                  <a:solidFill>
                    <a:srgbClr val="6D6E71"/>
                  </a:solidFill>
                  <a:latin typeface="Arial"/>
                  <a:cs typeface="Arial"/>
                </a:rPr>
                <a:t>м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л</a:t>
              </a:r>
              <a:r>
                <a:rPr sz="1100" i="1" spc="-7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dirty="0">
                  <a:solidFill>
                    <a:srgbClr val="6D6E71"/>
                  </a:solidFill>
                  <a:latin typeface="Arial"/>
                  <a:cs typeface="Arial"/>
                </a:rPr>
                <a:t>зи</a:t>
              </a:r>
              <a:r>
                <a:rPr sz="1100" i="1" spc="70" dirty="0">
                  <a:solidFill>
                    <a:srgbClr val="6D6E71"/>
                  </a:solidFill>
                  <a:latin typeface="Arial"/>
                  <a:cs typeface="Arial"/>
                </a:rPr>
                <a:t>-  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ва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за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ч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475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2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8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л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чения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к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ли</a:t>
              </a:r>
              <a:r>
                <a:rPr sz="1100" i="1" spc="70" dirty="0">
                  <a:solidFill>
                    <a:srgbClr val="6D6E71"/>
                  </a:solidFill>
                  <a:latin typeface="Arial"/>
                  <a:cs typeface="Arial"/>
                </a:rPr>
                <a:t>-  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че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185" dirty="0">
                  <a:solidFill>
                    <a:srgbClr val="6D6E71"/>
                  </a:solidFill>
                  <a:latin typeface="Arial"/>
                  <a:cs typeface="Arial"/>
                </a:rPr>
                <a:t>тва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им</a:t>
              </a:r>
              <a:r>
                <a:rPr sz="1100" i="1" spc="-70" dirty="0">
                  <a:solidFill>
                    <a:srgbClr val="6D6E71"/>
                  </a:solidFill>
                  <a:latin typeface="Arial"/>
                  <a:cs typeface="Arial"/>
                </a:rPr>
                <a:t>м</a:t>
              </a:r>
              <a:r>
                <a:rPr sz="1100" i="1" spc="-75" dirty="0">
                  <a:solidFill>
                    <a:srgbClr val="6D6E71"/>
                  </a:solidFill>
                  <a:latin typeface="Arial"/>
                  <a:cs typeface="Arial"/>
                </a:rPr>
                <a:t>уно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г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ло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б</a:t>
              </a:r>
              <a:r>
                <a:rPr sz="1100" i="1" spc="-95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линов</a:t>
              </a:r>
              <a:endParaRPr sz="1100" dirty="0">
                <a:latin typeface="Arial"/>
                <a:cs typeface="Arial"/>
              </a:endParaRPr>
            </a:p>
            <a:p>
              <a:pPr marL="192405" marR="95885" indent="-180340">
                <a:lnSpc>
                  <a:spcPct val="100000"/>
                </a:lnSpc>
                <a:spcBef>
                  <a:spcPts val="844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170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силение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им</a:t>
              </a:r>
              <a:r>
                <a:rPr sz="1100" i="1" spc="-70" dirty="0">
                  <a:solidFill>
                    <a:srgbClr val="6D6E71"/>
                  </a:solidFill>
                  <a:latin typeface="Arial"/>
                  <a:cs typeface="Arial"/>
                </a:rPr>
                <a:t>м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унного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9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300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20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190" dirty="0">
                  <a:solidFill>
                    <a:srgbClr val="6D6E71"/>
                  </a:solidFill>
                  <a:latin typeface="Arial"/>
                  <a:cs typeface="Arial"/>
                </a:rPr>
                <a:t>та  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на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1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2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75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димые 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вакцины</a:t>
              </a:r>
              <a:endParaRPr sz="1100" dirty="0">
                <a:latin typeface="Arial"/>
                <a:cs typeface="Arial"/>
              </a:endParaRPr>
            </a:p>
            <a:p>
              <a:pPr marL="192405" marR="575945" indent="-180340">
                <a:lnSpc>
                  <a:spcPct val="100000"/>
                </a:lnSpc>
                <a:spcBef>
                  <a:spcPts val="850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170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л</a:t>
              </a:r>
              <a:r>
                <a:rPr sz="1100" i="1" spc="-95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чшение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5" dirty="0">
                  <a:solidFill>
                    <a:srgbClr val="6D6E71"/>
                  </a:solidFill>
                  <a:latin typeface="Arial"/>
                  <a:cs typeface="Arial"/>
                </a:rPr>
                <a:t>п</a:t>
              </a:r>
              <a:r>
                <a:rPr sz="1100" i="1" spc="-15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105" dirty="0">
                  <a:solidFill>
                    <a:srgbClr val="6D6E71"/>
                  </a:solidFill>
                  <a:latin typeface="Arial"/>
                  <a:cs typeface="Arial"/>
                </a:rPr>
                <a:t>тания  </a:t>
              </a:r>
              <a:r>
                <a:rPr sz="1100" i="1" spc="-100" dirty="0">
                  <a:solidFill>
                    <a:srgbClr val="6D6E71"/>
                  </a:solidFill>
                  <a:latin typeface="Arial"/>
                  <a:cs typeface="Arial"/>
                </a:rPr>
                <a:t>плаценты</a:t>
              </a:r>
              <a:endParaRPr sz="1100" dirty="0">
                <a:latin typeface="Arial"/>
                <a:cs typeface="Arial"/>
              </a:endParaRPr>
            </a:p>
            <a:p>
              <a:pPr marL="192405" marR="5080" indent="-180340">
                <a:lnSpc>
                  <a:spcPct val="100000"/>
                </a:lnSpc>
                <a:spcBef>
                  <a:spcPts val="844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100" dirty="0">
                  <a:solidFill>
                    <a:srgbClr val="6D6E71"/>
                  </a:solidFill>
                  <a:latin typeface="Arial"/>
                  <a:cs typeface="Arial"/>
                </a:rPr>
                <a:t>Профилакти</a:t>
              </a:r>
              <a:r>
                <a:rPr sz="1100" i="1" spc="-85" dirty="0">
                  <a:solidFill>
                    <a:srgbClr val="6D6E71"/>
                  </a:solidFill>
                  <a:latin typeface="Arial"/>
                  <a:cs typeface="Arial"/>
                </a:rPr>
                <a:t>к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послер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д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овых 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со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320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225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яний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(ма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295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210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254" dirty="0">
                  <a:solidFill>
                    <a:srgbClr val="6D6E71"/>
                  </a:solidFill>
                  <a:latin typeface="Arial"/>
                  <a:cs typeface="Arial"/>
                </a:rPr>
                <a:t>т,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э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н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д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оме</a:t>
              </a:r>
              <a:r>
                <a:rPr sz="1100" i="1" spc="70" dirty="0">
                  <a:solidFill>
                    <a:srgbClr val="6D6E71"/>
                  </a:solidFill>
                  <a:latin typeface="Arial"/>
                  <a:cs typeface="Arial"/>
                </a:rPr>
                <a:t>-  </a:t>
              </a:r>
              <a:r>
                <a:rPr sz="1100" i="1" spc="-190" dirty="0">
                  <a:solidFill>
                    <a:srgbClr val="6D6E71"/>
                  </a:solidFill>
                  <a:latin typeface="Arial"/>
                  <a:cs typeface="Arial"/>
                </a:rPr>
                <a:t>тр</a:t>
              </a:r>
              <a:r>
                <a:rPr sz="1100" i="1" spc="-165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254" dirty="0">
                  <a:solidFill>
                    <a:srgbClr val="6D6E71"/>
                  </a:solidFill>
                  <a:latin typeface="Arial"/>
                  <a:cs typeface="Arial"/>
                </a:rPr>
                <a:t>т,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за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д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75" dirty="0">
                  <a:solidFill>
                    <a:srgbClr val="6D6E71"/>
                  </a:solidFill>
                  <a:latin typeface="Arial"/>
                  <a:cs typeface="Arial"/>
                </a:rPr>
                <a:t>р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жк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посл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да)</a:t>
              </a:r>
              <a:endParaRPr sz="1100" dirty="0">
                <a:latin typeface="Arial"/>
                <a:cs typeface="Arial"/>
              </a:endParaRPr>
            </a:p>
            <a:p>
              <a:pPr marL="192405" marR="19050" indent="-180340">
                <a:lnSpc>
                  <a:spcPct val="100000"/>
                </a:lnSpc>
                <a:spcBef>
                  <a:spcPts val="850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Сокра</a:t>
              </a:r>
              <a:r>
                <a:rPr sz="1100" i="1" spc="-110" dirty="0">
                  <a:solidFill>
                    <a:srgbClr val="6D6E71"/>
                  </a:solidFill>
                  <a:latin typeface="Arial"/>
                  <a:cs typeface="Arial"/>
                </a:rPr>
                <a:t>щ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ение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ервис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пери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да  </a:t>
              </a:r>
              <a:r>
                <a:rPr sz="1100" i="1" spc="-20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нормализация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гормональ</a:t>
              </a:r>
              <a:r>
                <a:rPr sz="1100" i="1" spc="70" dirty="0">
                  <a:solidFill>
                    <a:srgbClr val="6D6E71"/>
                  </a:solidFill>
                  <a:latin typeface="Arial"/>
                  <a:cs typeface="Arial"/>
                </a:rPr>
                <a:t>-  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ного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с</a:t>
              </a:r>
              <a:r>
                <a:rPr sz="1100" i="1" spc="-320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225" dirty="0">
                  <a:solidFill>
                    <a:srgbClr val="6D6E71"/>
                  </a:solidFill>
                  <a:latin typeface="Arial"/>
                  <a:cs typeface="Arial"/>
                </a:rPr>
                <a:t>а</a:t>
              </a:r>
              <a:r>
                <a:rPr sz="1100" i="1" spc="-455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са</a:t>
              </a:r>
              <a:endParaRPr sz="11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06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70488" y="0"/>
            <a:ext cx="2237426" cy="167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7197" cy="1140051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062758" y="117426"/>
            <a:ext cx="7637696" cy="6888247"/>
            <a:chOff x="0" y="411080"/>
            <a:chExt cx="7060902" cy="6888247"/>
          </a:xfrm>
        </p:grpSpPr>
        <p:sp>
          <p:nvSpPr>
            <p:cNvPr id="6" name="object 2"/>
            <p:cNvSpPr txBox="1"/>
            <p:nvPr/>
          </p:nvSpPr>
          <p:spPr>
            <a:xfrm>
              <a:off x="444500" y="411080"/>
              <a:ext cx="425958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270" dirty="0">
                  <a:solidFill>
                    <a:srgbClr val="5EBB46"/>
                  </a:solidFill>
                  <a:latin typeface="Trebuchet MS"/>
                  <a:cs typeface="Trebuchet MS"/>
                </a:rPr>
                <a:t>Синхронизация</a:t>
              </a:r>
              <a:r>
                <a:rPr sz="1400" spc="-5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400" spc="300" dirty="0">
                  <a:solidFill>
                    <a:srgbClr val="5EBB46"/>
                  </a:solidFill>
                  <a:latin typeface="Trebuchet MS"/>
                  <a:cs typeface="Trebuchet MS"/>
                </a:rPr>
                <a:t>полового</a:t>
              </a:r>
              <a:r>
                <a:rPr sz="1400" spc="-4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400" spc="285" dirty="0">
                  <a:solidFill>
                    <a:srgbClr val="5EBB46"/>
                  </a:solidFill>
                  <a:latin typeface="Trebuchet MS"/>
                  <a:cs typeface="Trebuchet MS"/>
                </a:rPr>
                <a:t>цикла</a:t>
              </a:r>
              <a:r>
                <a:rPr sz="1400" spc="-5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400" spc="290" dirty="0">
                  <a:solidFill>
                    <a:srgbClr val="5EBB46"/>
                  </a:solidFill>
                  <a:latin typeface="Trebuchet MS"/>
                  <a:cs typeface="Trebuchet MS"/>
                </a:rPr>
                <a:t>коров</a:t>
              </a:r>
              <a:endParaRPr sz="1400" dirty="0">
                <a:latin typeface="Trebuchet MS"/>
                <a:cs typeface="Trebuchet MS"/>
              </a:endParaRPr>
            </a:p>
          </p:txBody>
        </p:sp>
        <p:grpSp>
          <p:nvGrpSpPr>
            <p:cNvPr id="7" name="object 3"/>
            <p:cNvGrpSpPr/>
            <p:nvPr/>
          </p:nvGrpSpPr>
          <p:grpSpPr>
            <a:xfrm>
              <a:off x="0" y="790656"/>
              <a:ext cx="4920615" cy="502284"/>
              <a:chOff x="0" y="790656"/>
              <a:chExt cx="4920615" cy="502284"/>
            </a:xfrm>
          </p:grpSpPr>
          <p:sp>
            <p:nvSpPr>
              <p:cNvPr id="76" name="object 4"/>
              <p:cNvSpPr/>
              <p:nvPr/>
            </p:nvSpPr>
            <p:spPr>
              <a:xfrm>
                <a:off x="0" y="790656"/>
                <a:ext cx="4920615" cy="502284"/>
              </a:xfrm>
              <a:custGeom>
                <a:avLst/>
                <a:gdLst/>
                <a:ahLst/>
                <a:cxnLst/>
                <a:rect l="l" t="t" r="r" b="b"/>
                <a:pathLst>
                  <a:path w="4920615" h="502284">
                    <a:moveTo>
                      <a:pt x="4919992" y="0"/>
                    </a:moveTo>
                    <a:lnTo>
                      <a:pt x="0" y="0"/>
                    </a:lnTo>
                    <a:lnTo>
                      <a:pt x="0" y="501904"/>
                    </a:lnTo>
                    <a:lnTo>
                      <a:pt x="4847996" y="501904"/>
                    </a:lnTo>
                    <a:lnTo>
                      <a:pt x="4919992" y="0"/>
                    </a:lnTo>
                    <a:close/>
                  </a:path>
                </a:pathLst>
              </a:custGeom>
              <a:solidFill>
                <a:srgbClr val="5EBB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5"/>
              <p:cNvSpPr/>
              <p:nvPr/>
            </p:nvSpPr>
            <p:spPr>
              <a:xfrm>
                <a:off x="492692" y="912641"/>
                <a:ext cx="39370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259080">
                    <a:moveTo>
                      <a:pt x="379768" y="181610"/>
                    </a:moveTo>
                    <a:lnTo>
                      <a:pt x="353720" y="181610"/>
                    </a:lnTo>
                    <a:lnTo>
                      <a:pt x="355041" y="184149"/>
                    </a:lnTo>
                    <a:lnTo>
                      <a:pt x="355498" y="185419"/>
                    </a:lnTo>
                    <a:lnTo>
                      <a:pt x="359321" y="191769"/>
                    </a:lnTo>
                    <a:lnTo>
                      <a:pt x="360159" y="196849"/>
                    </a:lnTo>
                    <a:lnTo>
                      <a:pt x="361010" y="207009"/>
                    </a:lnTo>
                    <a:lnTo>
                      <a:pt x="361035" y="215900"/>
                    </a:lnTo>
                    <a:lnTo>
                      <a:pt x="360918" y="219709"/>
                    </a:lnTo>
                    <a:lnTo>
                      <a:pt x="360718" y="223519"/>
                    </a:lnTo>
                    <a:lnTo>
                      <a:pt x="360095" y="232409"/>
                    </a:lnTo>
                    <a:lnTo>
                      <a:pt x="359575" y="234950"/>
                    </a:lnTo>
                    <a:lnTo>
                      <a:pt x="358609" y="241300"/>
                    </a:lnTo>
                    <a:lnTo>
                      <a:pt x="358292" y="245109"/>
                    </a:lnTo>
                    <a:lnTo>
                      <a:pt x="354330" y="250190"/>
                    </a:lnTo>
                    <a:lnTo>
                      <a:pt x="352132" y="254000"/>
                    </a:lnTo>
                    <a:lnTo>
                      <a:pt x="348373" y="256540"/>
                    </a:lnTo>
                    <a:lnTo>
                      <a:pt x="347776" y="257809"/>
                    </a:lnTo>
                    <a:lnTo>
                      <a:pt x="346887" y="259079"/>
                    </a:lnTo>
                    <a:lnTo>
                      <a:pt x="367766" y="259079"/>
                    </a:lnTo>
                    <a:lnTo>
                      <a:pt x="371043" y="255269"/>
                    </a:lnTo>
                    <a:lnTo>
                      <a:pt x="372503" y="252729"/>
                    </a:lnTo>
                    <a:lnTo>
                      <a:pt x="371043" y="247650"/>
                    </a:lnTo>
                    <a:lnTo>
                      <a:pt x="370979" y="245109"/>
                    </a:lnTo>
                    <a:lnTo>
                      <a:pt x="371195" y="243840"/>
                    </a:lnTo>
                    <a:lnTo>
                      <a:pt x="371957" y="242569"/>
                    </a:lnTo>
                    <a:lnTo>
                      <a:pt x="377266" y="242569"/>
                    </a:lnTo>
                    <a:lnTo>
                      <a:pt x="376961" y="241300"/>
                    </a:lnTo>
                    <a:lnTo>
                      <a:pt x="376516" y="238759"/>
                    </a:lnTo>
                    <a:lnTo>
                      <a:pt x="375881" y="237490"/>
                    </a:lnTo>
                    <a:lnTo>
                      <a:pt x="375983" y="229869"/>
                    </a:lnTo>
                    <a:lnTo>
                      <a:pt x="376605" y="215900"/>
                    </a:lnTo>
                    <a:lnTo>
                      <a:pt x="376897" y="214629"/>
                    </a:lnTo>
                    <a:lnTo>
                      <a:pt x="377621" y="208279"/>
                    </a:lnTo>
                    <a:lnTo>
                      <a:pt x="377952" y="204469"/>
                    </a:lnTo>
                    <a:lnTo>
                      <a:pt x="378035" y="200660"/>
                    </a:lnTo>
                    <a:lnTo>
                      <a:pt x="378701" y="190499"/>
                    </a:lnTo>
                    <a:lnTo>
                      <a:pt x="379310" y="184149"/>
                    </a:lnTo>
                    <a:lnTo>
                      <a:pt x="379768" y="181610"/>
                    </a:lnTo>
                    <a:close/>
                  </a:path>
                  <a:path w="393700" h="259080">
                    <a:moveTo>
                      <a:pt x="177994" y="186690"/>
                    </a:moveTo>
                    <a:lnTo>
                      <a:pt x="155092" y="186690"/>
                    </a:lnTo>
                    <a:lnTo>
                      <a:pt x="156032" y="187960"/>
                    </a:lnTo>
                    <a:lnTo>
                      <a:pt x="158026" y="194310"/>
                    </a:lnTo>
                    <a:lnTo>
                      <a:pt x="159715" y="199390"/>
                    </a:lnTo>
                    <a:lnTo>
                      <a:pt x="162852" y="210819"/>
                    </a:lnTo>
                    <a:lnTo>
                      <a:pt x="164299" y="215900"/>
                    </a:lnTo>
                    <a:lnTo>
                      <a:pt x="165633" y="228600"/>
                    </a:lnTo>
                    <a:lnTo>
                      <a:pt x="165366" y="233679"/>
                    </a:lnTo>
                    <a:lnTo>
                      <a:pt x="162928" y="242569"/>
                    </a:lnTo>
                    <a:lnTo>
                      <a:pt x="161404" y="245109"/>
                    </a:lnTo>
                    <a:lnTo>
                      <a:pt x="156921" y="250190"/>
                    </a:lnTo>
                    <a:lnTo>
                      <a:pt x="155295" y="251459"/>
                    </a:lnTo>
                    <a:lnTo>
                      <a:pt x="152717" y="255269"/>
                    </a:lnTo>
                    <a:lnTo>
                      <a:pt x="153111" y="256540"/>
                    </a:lnTo>
                    <a:lnTo>
                      <a:pt x="158661" y="257809"/>
                    </a:lnTo>
                    <a:lnTo>
                      <a:pt x="166827" y="257809"/>
                    </a:lnTo>
                    <a:lnTo>
                      <a:pt x="175082" y="256540"/>
                    </a:lnTo>
                    <a:lnTo>
                      <a:pt x="179895" y="251459"/>
                    </a:lnTo>
                    <a:lnTo>
                      <a:pt x="180799" y="251459"/>
                    </a:lnTo>
                    <a:lnTo>
                      <a:pt x="178676" y="246379"/>
                    </a:lnTo>
                    <a:lnTo>
                      <a:pt x="178765" y="243840"/>
                    </a:lnTo>
                    <a:lnTo>
                      <a:pt x="178460" y="241300"/>
                    </a:lnTo>
                    <a:lnTo>
                      <a:pt x="182511" y="241300"/>
                    </a:lnTo>
                    <a:lnTo>
                      <a:pt x="182422" y="240029"/>
                    </a:lnTo>
                    <a:lnTo>
                      <a:pt x="179997" y="229869"/>
                    </a:lnTo>
                    <a:lnTo>
                      <a:pt x="178206" y="219709"/>
                    </a:lnTo>
                    <a:lnTo>
                      <a:pt x="177736" y="214629"/>
                    </a:lnTo>
                    <a:lnTo>
                      <a:pt x="176517" y="207009"/>
                    </a:lnTo>
                    <a:lnTo>
                      <a:pt x="177139" y="204469"/>
                    </a:lnTo>
                    <a:lnTo>
                      <a:pt x="178854" y="200660"/>
                    </a:lnTo>
                    <a:lnTo>
                      <a:pt x="179260" y="199390"/>
                    </a:lnTo>
                    <a:lnTo>
                      <a:pt x="179260" y="195579"/>
                    </a:lnTo>
                    <a:lnTo>
                      <a:pt x="178206" y="187960"/>
                    </a:lnTo>
                    <a:lnTo>
                      <a:pt x="177994" y="186690"/>
                    </a:lnTo>
                    <a:close/>
                  </a:path>
                  <a:path w="393700" h="259080">
                    <a:moveTo>
                      <a:pt x="317576" y="252729"/>
                    </a:moveTo>
                    <a:lnTo>
                      <a:pt x="302107" y="252729"/>
                    </a:lnTo>
                    <a:lnTo>
                      <a:pt x="310629" y="254000"/>
                    </a:lnTo>
                    <a:lnTo>
                      <a:pt x="317576" y="252729"/>
                    </a:lnTo>
                    <a:close/>
                  </a:path>
                  <a:path w="393700" h="259080">
                    <a:moveTo>
                      <a:pt x="381581" y="86359"/>
                    </a:moveTo>
                    <a:lnTo>
                      <a:pt x="65163" y="86359"/>
                    </a:lnTo>
                    <a:lnTo>
                      <a:pt x="68122" y="88899"/>
                    </a:lnTo>
                    <a:lnTo>
                      <a:pt x="68605" y="90169"/>
                    </a:lnTo>
                    <a:lnTo>
                      <a:pt x="79286" y="100329"/>
                    </a:lnTo>
                    <a:lnTo>
                      <a:pt x="85191" y="105409"/>
                    </a:lnTo>
                    <a:lnTo>
                      <a:pt x="85979" y="106679"/>
                    </a:lnTo>
                    <a:lnTo>
                      <a:pt x="91084" y="114299"/>
                    </a:lnTo>
                    <a:lnTo>
                      <a:pt x="94500" y="121919"/>
                    </a:lnTo>
                    <a:lnTo>
                      <a:pt x="97548" y="134619"/>
                    </a:lnTo>
                    <a:lnTo>
                      <a:pt x="98310" y="138429"/>
                    </a:lnTo>
                    <a:lnTo>
                      <a:pt x="101053" y="146049"/>
                    </a:lnTo>
                    <a:lnTo>
                      <a:pt x="108140" y="158749"/>
                    </a:lnTo>
                    <a:lnTo>
                      <a:pt x="112255" y="162560"/>
                    </a:lnTo>
                    <a:lnTo>
                      <a:pt x="119849" y="170179"/>
                    </a:lnTo>
                    <a:lnTo>
                      <a:pt x="123253" y="172719"/>
                    </a:lnTo>
                    <a:lnTo>
                      <a:pt x="132435" y="172719"/>
                    </a:lnTo>
                    <a:lnTo>
                      <a:pt x="132969" y="177799"/>
                    </a:lnTo>
                    <a:lnTo>
                      <a:pt x="133222" y="179069"/>
                    </a:lnTo>
                    <a:lnTo>
                      <a:pt x="133218" y="185419"/>
                    </a:lnTo>
                    <a:lnTo>
                      <a:pt x="133146" y="189229"/>
                    </a:lnTo>
                    <a:lnTo>
                      <a:pt x="133527" y="196849"/>
                    </a:lnTo>
                    <a:lnTo>
                      <a:pt x="134226" y="200660"/>
                    </a:lnTo>
                    <a:lnTo>
                      <a:pt x="137553" y="208279"/>
                    </a:lnTo>
                    <a:lnTo>
                      <a:pt x="138137" y="212090"/>
                    </a:lnTo>
                    <a:lnTo>
                      <a:pt x="135636" y="219709"/>
                    </a:lnTo>
                    <a:lnTo>
                      <a:pt x="134543" y="224790"/>
                    </a:lnTo>
                    <a:lnTo>
                      <a:pt x="131953" y="233679"/>
                    </a:lnTo>
                    <a:lnTo>
                      <a:pt x="129857" y="236219"/>
                    </a:lnTo>
                    <a:lnTo>
                      <a:pt x="124383" y="242569"/>
                    </a:lnTo>
                    <a:lnTo>
                      <a:pt x="117678" y="250190"/>
                    </a:lnTo>
                    <a:lnTo>
                      <a:pt x="118503" y="251459"/>
                    </a:lnTo>
                    <a:lnTo>
                      <a:pt x="121310" y="252729"/>
                    </a:lnTo>
                    <a:lnTo>
                      <a:pt x="125729" y="252729"/>
                    </a:lnTo>
                    <a:lnTo>
                      <a:pt x="129298" y="251459"/>
                    </a:lnTo>
                    <a:lnTo>
                      <a:pt x="136613" y="251459"/>
                    </a:lnTo>
                    <a:lnTo>
                      <a:pt x="141973" y="248919"/>
                    </a:lnTo>
                    <a:lnTo>
                      <a:pt x="142925" y="246379"/>
                    </a:lnTo>
                    <a:lnTo>
                      <a:pt x="141795" y="242569"/>
                    </a:lnTo>
                    <a:lnTo>
                      <a:pt x="141566" y="241300"/>
                    </a:lnTo>
                    <a:lnTo>
                      <a:pt x="141719" y="240029"/>
                    </a:lnTo>
                    <a:lnTo>
                      <a:pt x="147510" y="240029"/>
                    </a:lnTo>
                    <a:lnTo>
                      <a:pt x="147610" y="222250"/>
                    </a:lnTo>
                    <a:lnTo>
                      <a:pt x="148094" y="213359"/>
                    </a:lnTo>
                    <a:lnTo>
                      <a:pt x="148653" y="208279"/>
                    </a:lnTo>
                    <a:lnTo>
                      <a:pt x="149809" y="199390"/>
                    </a:lnTo>
                    <a:lnTo>
                      <a:pt x="151003" y="196849"/>
                    </a:lnTo>
                    <a:lnTo>
                      <a:pt x="151980" y="194310"/>
                    </a:lnTo>
                    <a:lnTo>
                      <a:pt x="152400" y="191769"/>
                    </a:lnTo>
                    <a:lnTo>
                      <a:pt x="152438" y="190499"/>
                    </a:lnTo>
                    <a:lnTo>
                      <a:pt x="152742" y="187960"/>
                    </a:lnTo>
                    <a:lnTo>
                      <a:pt x="153301" y="186690"/>
                    </a:lnTo>
                    <a:lnTo>
                      <a:pt x="177994" y="186690"/>
                    </a:lnTo>
                    <a:lnTo>
                      <a:pt x="177571" y="184149"/>
                    </a:lnTo>
                    <a:lnTo>
                      <a:pt x="176822" y="177799"/>
                    </a:lnTo>
                    <a:lnTo>
                      <a:pt x="176555" y="175260"/>
                    </a:lnTo>
                    <a:lnTo>
                      <a:pt x="176491" y="168910"/>
                    </a:lnTo>
                    <a:lnTo>
                      <a:pt x="176720" y="167640"/>
                    </a:lnTo>
                    <a:lnTo>
                      <a:pt x="177660" y="161290"/>
                    </a:lnTo>
                    <a:lnTo>
                      <a:pt x="177482" y="160019"/>
                    </a:lnTo>
                    <a:lnTo>
                      <a:pt x="283641" y="160019"/>
                    </a:lnTo>
                    <a:lnTo>
                      <a:pt x="288556" y="156210"/>
                    </a:lnTo>
                    <a:lnTo>
                      <a:pt x="372609" y="156210"/>
                    </a:lnTo>
                    <a:lnTo>
                      <a:pt x="371881" y="154940"/>
                    </a:lnTo>
                    <a:lnTo>
                      <a:pt x="369290" y="148590"/>
                    </a:lnTo>
                    <a:lnTo>
                      <a:pt x="369163" y="146049"/>
                    </a:lnTo>
                    <a:lnTo>
                      <a:pt x="367830" y="137160"/>
                    </a:lnTo>
                    <a:lnTo>
                      <a:pt x="367449" y="132079"/>
                    </a:lnTo>
                    <a:lnTo>
                      <a:pt x="367703" y="129539"/>
                    </a:lnTo>
                    <a:lnTo>
                      <a:pt x="368236" y="125729"/>
                    </a:lnTo>
                    <a:lnTo>
                      <a:pt x="368655" y="121919"/>
                    </a:lnTo>
                    <a:lnTo>
                      <a:pt x="369481" y="116839"/>
                    </a:lnTo>
                    <a:lnTo>
                      <a:pt x="373075" y="96519"/>
                    </a:lnTo>
                    <a:lnTo>
                      <a:pt x="380951" y="96519"/>
                    </a:lnTo>
                    <a:lnTo>
                      <a:pt x="381520" y="91439"/>
                    </a:lnTo>
                    <a:lnTo>
                      <a:pt x="381581" y="86359"/>
                    </a:lnTo>
                    <a:close/>
                  </a:path>
                  <a:path w="393700" h="259080">
                    <a:moveTo>
                      <a:pt x="180799" y="251459"/>
                    </a:moveTo>
                    <a:lnTo>
                      <a:pt x="179895" y="251459"/>
                    </a:lnTo>
                    <a:lnTo>
                      <a:pt x="181330" y="252729"/>
                    </a:lnTo>
                    <a:lnTo>
                      <a:pt x="180799" y="251459"/>
                    </a:lnTo>
                    <a:close/>
                  </a:path>
                  <a:path w="393700" h="259080">
                    <a:moveTo>
                      <a:pt x="379939" y="180340"/>
                    </a:moveTo>
                    <a:lnTo>
                      <a:pt x="326136" y="180340"/>
                    </a:lnTo>
                    <a:lnTo>
                      <a:pt x="326377" y="181610"/>
                    </a:lnTo>
                    <a:lnTo>
                      <a:pt x="326859" y="182879"/>
                    </a:lnTo>
                    <a:lnTo>
                      <a:pt x="326615" y="196849"/>
                    </a:lnTo>
                    <a:lnTo>
                      <a:pt x="313867" y="234950"/>
                    </a:lnTo>
                    <a:lnTo>
                      <a:pt x="301853" y="246379"/>
                    </a:lnTo>
                    <a:lnTo>
                      <a:pt x="298729" y="250190"/>
                    </a:lnTo>
                    <a:lnTo>
                      <a:pt x="298907" y="251459"/>
                    </a:lnTo>
                    <a:lnTo>
                      <a:pt x="301155" y="252729"/>
                    </a:lnTo>
                    <a:lnTo>
                      <a:pt x="320763" y="252729"/>
                    </a:lnTo>
                    <a:lnTo>
                      <a:pt x="324383" y="246379"/>
                    </a:lnTo>
                    <a:lnTo>
                      <a:pt x="326593" y="243840"/>
                    </a:lnTo>
                    <a:lnTo>
                      <a:pt x="325882" y="240029"/>
                    </a:lnTo>
                    <a:lnTo>
                      <a:pt x="326021" y="238759"/>
                    </a:lnTo>
                    <a:lnTo>
                      <a:pt x="331228" y="238759"/>
                    </a:lnTo>
                    <a:lnTo>
                      <a:pt x="332219" y="237490"/>
                    </a:lnTo>
                    <a:lnTo>
                      <a:pt x="332333" y="236219"/>
                    </a:lnTo>
                    <a:lnTo>
                      <a:pt x="330771" y="232409"/>
                    </a:lnTo>
                    <a:lnTo>
                      <a:pt x="331317" y="231140"/>
                    </a:lnTo>
                    <a:lnTo>
                      <a:pt x="335788" y="222250"/>
                    </a:lnTo>
                    <a:lnTo>
                      <a:pt x="339178" y="217169"/>
                    </a:lnTo>
                    <a:lnTo>
                      <a:pt x="343065" y="204469"/>
                    </a:lnTo>
                    <a:lnTo>
                      <a:pt x="344893" y="199390"/>
                    </a:lnTo>
                    <a:lnTo>
                      <a:pt x="348208" y="190499"/>
                    </a:lnTo>
                    <a:lnTo>
                      <a:pt x="349770" y="186690"/>
                    </a:lnTo>
                    <a:lnTo>
                      <a:pt x="352031" y="181610"/>
                    </a:lnTo>
                    <a:lnTo>
                      <a:pt x="379768" y="181610"/>
                    </a:lnTo>
                    <a:lnTo>
                      <a:pt x="379939" y="180340"/>
                    </a:lnTo>
                    <a:close/>
                  </a:path>
                  <a:path w="393700" h="259080">
                    <a:moveTo>
                      <a:pt x="377266" y="242569"/>
                    </a:moveTo>
                    <a:lnTo>
                      <a:pt x="372402" y="242569"/>
                    </a:lnTo>
                    <a:lnTo>
                      <a:pt x="373621" y="243840"/>
                    </a:lnTo>
                    <a:lnTo>
                      <a:pt x="374281" y="243840"/>
                    </a:lnTo>
                    <a:lnTo>
                      <a:pt x="374980" y="245109"/>
                    </a:lnTo>
                    <a:lnTo>
                      <a:pt x="376072" y="245109"/>
                    </a:lnTo>
                    <a:lnTo>
                      <a:pt x="376910" y="243840"/>
                    </a:lnTo>
                    <a:lnTo>
                      <a:pt x="377266" y="242569"/>
                    </a:lnTo>
                    <a:close/>
                  </a:path>
                  <a:path w="393700" h="259080">
                    <a:moveTo>
                      <a:pt x="182511" y="241300"/>
                    </a:moveTo>
                    <a:lnTo>
                      <a:pt x="179882" y="241300"/>
                    </a:lnTo>
                    <a:lnTo>
                      <a:pt x="181457" y="243840"/>
                    </a:lnTo>
                    <a:lnTo>
                      <a:pt x="181838" y="243840"/>
                    </a:lnTo>
                    <a:lnTo>
                      <a:pt x="182511" y="241300"/>
                    </a:lnTo>
                    <a:close/>
                  </a:path>
                  <a:path w="393700" h="259080">
                    <a:moveTo>
                      <a:pt x="147510" y="240029"/>
                    </a:moveTo>
                    <a:lnTo>
                      <a:pt x="143535" y="240029"/>
                    </a:lnTo>
                    <a:lnTo>
                      <a:pt x="145033" y="241300"/>
                    </a:lnTo>
                    <a:lnTo>
                      <a:pt x="146265" y="241300"/>
                    </a:lnTo>
                    <a:lnTo>
                      <a:pt x="147510" y="240029"/>
                    </a:lnTo>
                    <a:close/>
                  </a:path>
                  <a:path w="393700" h="259080">
                    <a:moveTo>
                      <a:pt x="331228" y="238759"/>
                    </a:moveTo>
                    <a:lnTo>
                      <a:pt x="326021" y="238759"/>
                    </a:lnTo>
                    <a:lnTo>
                      <a:pt x="326809" y="240029"/>
                    </a:lnTo>
                    <a:lnTo>
                      <a:pt x="327571" y="240029"/>
                    </a:lnTo>
                    <a:lnTo>
                      <a:pt x="329438" y="241300"/>
                    </a:lnTo>
                    <a:lnTo>
                      <a:pt x="330238" y="240029"/>
                    </a:lnTo>
                    <a:lnTo>
                      <a:pt x="331228" y="238759"/>
                    </a:lnTo>
                    <a:close/>
                  </a:path>
                  <a:path w="393700" h="259080">
                    <a:moveTo>
                      <a:pt x="386753" y="187960"/>
                    </a:moveTo>
                    <a:lnTo>
                      <a:pt x="385292" y="187960"/>
                    </a:lnTo>
                    <a:lnTo>
                      <a:pt x="385813" y="189229"/>
                    </a:lnTo>
                    <a:lnTo>
                      <a:pt x="386118" y="189229"/>
                    </a:lnTo>
                    <a:lnTo>
                      <a:pt x="386753" y="187960"/>
                    </a:lnTo>
                    <a:close/>
                  </a:path>
                  <a:path w="393700" h="259080">
                    <a:moveTo>
                      <a:pt x="392400" y="175260"/>
                    </a:moveTo>
                    <a:lnTo>
                      <a:pt x="316941" y="175260"/>
                    </a:lnTo>
                    <a:lnTo>
                      <a:pt x="317944" y="176529"/>
                    </a:lnTo>
                    <a:lnTo>
                      <a:pt x="317817" y="181610"/>
                    </a:lnTo>
                    <a:lnTo>
                      <a:pt x="316941" y="187960"/>
                    </a:lnTo>
                    <a:lnTo>
                      <a:pt x="325412" y="187960"/>
                    </a:lnTo>
                    <a:lnTo>
                      <a:pt x="325479" y="182879"/>
                    </a:lnTo>
                    <a:lnTo>
                      <a:pt x="325666" y="180340"/>
                    </a:lnTo>
                    <a:lnTo>
                      <a:pt x="379939" y="180340"/>
                    </a:lnTo>
                    <a:lnTo>
                      <a:pt x="380111" y="179069"/>
                    </a:lnTo>
                    <a:lnTo>
                      <a:pt x="393128" y="179069"/>
                    </a:lnTo>
                    <a:lnTo>
                      <a:pt x="392696" y="176529"/>
                    </a:lnTo>
                    <a:lnTo>
                      <a:pt x="392400" y="175260"/>
                    </a:lnTo>
                    <a:close/>
                  </a:path>
                  <a:path w="393700" h="259080">
                    <a:moveTo>
                      <a:pt x="393128" y="179069"/>
                    </a:moveTo>
                    <a:lnTo>
                      <a:pt x="380682" y="179069"/>
                    </a:lnTo>
                    <a:lnTo>
                      <a:pt x="380682" y="182879"/>
                    </a:lnTo>
                    <a:lnTo>
                      <a:pt x="381101" y="184149"/>
                    </a:lnTo>
                    <a:lnTo>
                      <a:pt x="382447" y="186690"/>
                    </a:lnTo>
                    <a:lnTo>
                      <a:pt x="382854" y="187960"/>
                    </a:lnTo>
                    <a:lnTo>
                      <a:pt x="383755" y="187960"/>
                    </a:lnTo>
                    <a:lnTo>
                      <a:pt x="384162" y="186690"/>
                    </a:lnTo>
                    <a:lnTo>
                      <a:pt x="391160" y="186690"/>
                    </a:lnTo>
                    <a:lnTo>
                      <a:pt x="392379" y="184149"/>
                    </a:lnTo>
                    <a:lnTo>
                      <a:pt x="393344" y="180340"/>
                    </a:lnTo>
                    <a:lnTo>
                      <a:pt x="393128" y="179069"/>
                    </a:lnTo>
                    <a:close/>
                  </a:path>
                  <a:path w="393700" h="259080">
                    <a:moveTo>
                      <a:pt x="390372" y="186690"/>
                    </a:moveTo>
                    <a:lnTo>
                      <a:pt x="384162" y="186690"/>
                    </a:lnTo>
                    <a:lnTo>
                      <a:pt x="384898" y="187960"/>
                    </a:lnTo>
                    <a:lnTo>
                      <a:pt x="390486" y="187960"/>
                    </a:lnTo>
                    <a:lnTo>
                      <a:pt x="390372" y="186690"/>
                    </a:lnTo>
                    <a:close/>
                  </a:path>
                  <a:path w="393700" h="259080">
                    <a:moveTo>
                      <a:pt x="372609" y="156210"/>
                    </a:moveTo>
                    <a:lnTo>
                      <a:pt x="288556" y="156210"/>
                    </a:lnTo>
                    <a:lnTo>
                      <a:pt x="289788" y="157479"/>
                    </a:lnTo>
                    <a:lnTo>
                      <a:pt x="291947" y="160019"/>
                    </a:lnTo>
                    <a:lnTo>
                      <a:pt x="293141" y="162560"/>
                    </a:lnTo>
                    <a:lnTo>
                      <a:pt x="296837" y="165099"/>
                    </a:lnTo>
                    <a:lnTo>
                      <a:pt x="304482" y="168910"/>
                    </a:lnTo>
                    <a:lnTo>
                      <a:pt x="304990" y="170179"/>
                    </a:lnTo>
                    <a:lnTo>
                      <a:pt x="304317" y="177799"/>
                    </a:lnTo>
                    <a:lnTo>
                      <a:pt x="303326" y="185419"/>
                    </a:lnTo>
                    <a:lnTo>
                      <a:pt x="312445" y="185419"/>
                    </a:lnTo>
                    <a:lnTo>
                      <a:pt x="312737" y="180340"/>
                    </a:lnTo>
                    <a:lnTo>
                      <a:pt x="314185" y="176529"/>
                    </a:lnTo>
                    <a:lnTo>
                      <a:pt x="315226" y="175260"/>
                    </a:lnTo>
                    <a:lnTo>
                      <a:pt x="392400" y="175260"/>
                    </a:lnTo>
                    <a:lnTo>
                      <a:pt x="391807" y="172719"/>
                    </a:lnTo>
                    <a:lnTo>
                      <a:pt x="391845" y="168910"/>
                    </a:lnTo>
                    <a:lnTo>
                      <a:pt x="392663" y="162560"/>
                    </a:lnTo>
                    <a:lnTo>
                      <a:pt x="376021" y="162560"/>
                    </a:lnTo>
                    <a:lnTo>
                      <a:pt x="374065" y="158749"/>
                    </a:lnTo>
                    <a:lnTo>
                      <a:pt x="372609" y="156210"/>
                    </a:lnTo>
                    <a:close/>
                  </a:path>
                  <a:path w="393700" h="259080">
                    <a:moveTo>
                      <a:pt x="283641" y="160019"/>
                    </a:moveTo>
                    <a:lnTo>
                      <a:pt x="194513" y="160019"/>
                    </a:lnTo>
                    <a:lnTo>
                      <a:pt x="201980" y="161290"/>
                    </a:lnTo>
                    <a:lnTo>
                      <a:pt x="207695" y="162560"/>
                    </a:lnTo>
                    <a:lnTo>
                      <a:pt x="216776" y="163829"/>
                    </a:lnTo>
                    <a:lnTo>
                      <a:pt x="220141" y="165099"/>
                    </a:lnTo>
                    <a:lnTo>
                      <a:pt x="230657" y="166369"/>
                    </a:lnTo>
                    <a:lnTo>
                      <a:pt x="238277" y="166369"/>
                    </a:lnTo>
                    <a:lnTo>
                      <a:pt x="244500" y="167640"/>
                    </a:lnTo>
                    <a:lnTo>
                      <a:pt x="258978" y="167640"/>
                    </a:lnTo>
                    <a:lnTo>
                      <a:pt x="264350" y="166369"/>
                    </a:lnTo>
                    <a:lnTo>
                      <a:pt x="276809" y="163829"/>
                    </a:lnTo>
                    <a:lnTo>
                      <a:pt x="282003" y="161290"/>
                    </a:lnTo>
                    <a:lnTo>
                      <a:pt x="283641" y="160019"/>
                    </a:lnTo>
                    <a:close/>
                  </a:path>
                  <a:path w="393700" h="259080">
                    <a:moveTo>
                      <a:pt x="380951" y="96519"/>
                    </a:moveTo>
                    <a:lnTo>
                      <a:pt x="373303" y="96519"/>
                    </a:lnTo>
                    <a:lnTo>
                      <a:pt x="373621" y="100329"/>
                    </a:lnTo>
                    <a:lnTo>
                      <a:pt x="373888" y="104139"/>
                    </a:lnTo>
                    <a:lnTo>
                      <a:pt x="374637" y="113029"/>
                    </a:lnTo>
                    <a:lnTo>
                      <a:pt x="376085" y="125729"/>
                    </a:lnTo>
                    <a:lnTo>
                      <a:pt x="375932" y="130809"/>
                    </a:lnTo>
                    <a:lnTo>
                      <a:pt x="374916" y="137160"/>
                    </a:lnTo>
                    <a:lnTo>
                      <a:pt x="374802" y="142240"/>
                    </a:lnTo>
                    <a:lnTo>
                      <a:pt x="377355" y="147319"/>
                    </a:lnTo>
                    <a:lnTo>
                      <a:pt x="377228" y="149860"/>
                    </a:lnTo>
                    <a:lnTo>
                      <a:pt x="376491" y="156210"/>
                    </a:lnTo>
                    <a:lnTo>
                      <a:pt x="376491" y="162560"/>
                    </a:lnTo>
                    <a:lnTo>
                      <a:pt x="392663" y="162560"/>
                    </a:lnTo>
                    <a:lnTo>
                      <a:pt x="393153" y="158749"/>
                    </a:lnTo>
                    <a:lnTo>
                      <a:pt x="392010" y="153669"/>
                    </a:lnTo>
                    <a:lnTo>
                      <a:pt x="389013" y="146049"/>
                    </a:lnTo>
                    <a:lnTo>
                      <a:pt x="387591" y="143510"/>
                    </a:lnTo>
                    <a:lnTo>
                      <a:pt x="385572" y="135890"/>
                    </a:lnTo>
                    <a:lnTo>
                      <a:pt x="382841" y="121919"/>
                    </a:lnTo>
                    <a:lnTo>
                      <a:pt x="382244" y="118109"/>
                    </a:lnTo>
                    <a:lnTo>
                      <a:pt x="381266" y="110489"/>
                    </a:lnTo>
                    <a:lnTo>
                      <a:pt x="380720" y="106679"/>
                    </a:lnTo>
                    <a:lnTo>
                      <a:pt x="380809" y="97789"/>
                    </a:lnTo>
                    <a:lnTo>
                      <a:pt x="380951" y="96519"/>
                    </a:lnTo>
                    <a:close/>
                  </a:path>
                  <a:path w="393700" h="259080">
                    <a:moveTo>
                      <a:pt x="29679" y="0"/>
                    </a:moveTo>
                    <a:lnTo>
                      <a:pt x="26695" y="0"/>
                    </a:lnTo>
                    <a:lnTo>
                      <a:pt x="26746" y="1269"/>
                    </a:lnTo>
                    <a:lnTo>
                      <a:pt x="30479" y="7619"/>
                    </a:lnTo>
                    <a:lnTo>
                      <a:pt x="33731" y="13969"/>
                    </a:lnTo>
                    <a:lnTo>
                      <a:pt x="41186" y="19050"/>
                    </a:lnTo>
                    <a:lnTo>
                      <a:pt x="41147" y="20319"/>
                    </a:lnTo>
                    <a:lnTo>
                      <a:pt x="35902" y="22859"/>
                    </a:lnTo>
                    <a:lnTo>
                      <a:pt x="33528" y="26669"/>
                    </a:lnTo>
                    <a:lnTo>
                      <a:pt x="29959" y="33019"/>
                    </a:lnTo>
                    <a:lnTo>
                      <a:pt x="28549" y="36829"/>
                    </a:lnTo>
                    <a:lnTo>
                      <a:pt x="24257" y="46989"/>
                    </a:lnTo>
                    <a:lnTo>
                      <a:pt x="21945" y="53339"/>
                    </a:lnTo>
                    <a:lnTo>
                      <a:pt x="14363" y="63499"/>
                    </a:lnTo>
                    <a:lnTo>
                      <a:pt x="11163" y="68579"/>
                    </a:lnTo>
                    <a:lnTo>
                      <a:pt x="6426" y="74929"/>
                    </a:lnTo>
                    <a:lnTo>
                      <a:pt x="5118" y="76199"/>
                    </a:lnTo>
                    <a:lnTo>
                      <a:pt x="609" y="80009"/>
                    </a:lnTo>
                    <a:lnTo>
                      <a:pt x="0" y="82549"/>
                    </a:lnTo>
                    <a:lnTo>
                      <a:pt x="2158" y="88899"/>
                    </a:lnTo>
                    <a:lnTo>
                      <a:pt x="4762" y="91439"/>
                    </a:lnTo>
                    <a:lnTo>
                      <a:pt x="9271" y="95249"/>
                    </a:lnTo>
                    <a:lnTo>
                      <a:pt x="21666" y="95249"/>
                    </a:lnTo>
                    <a:lnTo>
                      <a:pt x="25971" y="92709"/>
                    </a:lnTo>
                    <a:lnTo>
                      <a:pt x="28321" y="90169"/>
                    </a:lnTo>
                    <a:lnTo>
                      <a:pt x="48564" y="90169"/>
                    </a:lnTo>
                    <a:lnTo>
                      <a:pt x="53936" y="88899"/>
                    </a:lnTo>
                    <a:lnTo>
                      <a:pt x="62229" y="87629"/>
                    </a:lnTo>
                    <a:lnTo>
                      <a:pt x="65163" y="86359"/>
                    </a:lnTo>
                    <a:lnTo>
                      <a:pt x="381581" y="86359"/>
                    </a:lnTo>
                    <a:lnTo>
                      <a:pt x="381469" y="71119"/>
                    </a:lnTo>
                    <a:lnTo>
                      <a:pt x="374472" y="41909"/>
                    </a:lnTo>
                    <a:lnTo>
                      <a:pt x="216827" y="41909"/>
                    </a:lnTo>
                    <a:lnTo>
                      <a:pt x="205346" y="40639"/>
                    </a:lnTo>
                    <a:lnTo>
                      <a:pt x="202209" y="40639"/>
                    </a:lnTo>
                    <a:lnTo>
                      <a:pt x="194398" y="39369"/>
                    </a:lnTo>
                    <a:lnTo>
                      <a:pt x="189712" y="39369"/>
                    </a:lnTo>
                    <a:lnTo>
                      <a:pt x="181025" y="38100"/>
                    </a:lnTo>
                    <a:lnTo>
                      <a:pt x="177012" y="38100"/>
                    </a:lnTo>
                    <a:lnTo>
                      <a:pt x="169951" y="36829"/>
                    </a:lnTo>
                    <a:lnTo>
                      <a:pt x="166890" y="36829"/>
                    </a:lnTo>
                    <a:lnTo>
                      <a:pt x="159537" y="35559"/>
                    </a:lnTo>
                    <a:lnTo>
                      <a:pt x="114896" y="35559"/>
                    </a:lnTo>
                    <a:lnTo>
                      <a:pt x="102819" y="33019"/>
                    </a:lnTo>
                    <a:lnTo>
                      <a:pt x="98971" y="33019"/>
                    </a:lnTo>
                    <a:lnTo>
                      <a:pt x="89535" y="29209"/>
                    </a:lnTo>
                    <a:lnTo>
                      <a:pt x="83858" y="26669"/>
                    </a:lnTo>
                    <a:lnTo>
                      <a:pt x="77177" y="22859"/>
                    </a:lnTo>
                    <a:lnTo>
                      <a:pt x="75768" y="22859"/>
                    </a:lnTo>
                    <a:lnTo>
                      <a:pt x="75954" y="20319"/>
                    </a:lnTo>
                    <a:lnTo>
                      <a:pt x="76072" y="17779"/>
                    </a:lnTo>
                    <a:lnTo>
                      <a:pt x="76282" y="15239"/>
                    </a:lnTo>
                    <a:lnTo>
                      <a:pt x="57137" y="15239"/>
                    </a:lnTo>
                    <a:lnTo>
                      <a:pt x="51828" y="13969"/>
                    </a:lnTo>
                    <a:lnTo>
                      <a:pt x="48260" y="12700"/>
                    </a:lnTo>
                    <a:lnTo>
                      <a:pt x="45097" y="8889"/>
                    </a:lnTo>
                    <a:lnTo>
                      <a:pt x="38607" y="8889"/>
                    </a:lnTo>
                    <a:lnTo>
                      <a:pt x="35928" y="6350"/>
                    </a:lnTo>
                    <a:lnTo>
                      <a:pt x="29679" y="0"/>
                    </a:lnTo>
                    <a:close/>
                  </a:path>
                  <a:path w="393700" h="259080">
                    <a:moveTo>
                      <a:pt x="39230" y="90169"/>
                    </a:moveTo>
                    <a:lnTo>
                      <a:pt x="28321" y="90169"/>
                    </a:lnTo>
                    <a:lnTo>
                      <a:pt x="35471" y="91439"/>
                    </a:lnTo>
                    <a:lnTo>
                      <a:pt x="39230" y="90169"/>
                    </a:lnTo>
                    <a:close/>
                  </a:path>
                  <a:path w="393700" h="259080">
                    <a:moveTo>
                      <a:pt x="347306" y="30479"/>
                    </a:moveTo>
                    <a:lnTo>
                      <a:pt x="323481" y="30479"/>
                    </a:lnTo>
                    <a:lnTo>
                      <a:pt x="319608" y="31750"/>
                    </a:lnTo>
                    <a:lnTo>
                      <a:pt x="313728" y="33019"/>
                    </a:lnTo>
                    <a:lnTo>
                      <a:pt x="311785" y="34289"/>
                    </a:lnTo>
                    <a:lnTo>
                      <a:pt x="306882" y="35559"/>
                    </a:lnTo>
                    <a:lnTo>
                      <a:pt x="304025" y="36829"/>
                    </a:lnTo>
                    <a:lnTo>
                      <a:pt x="295859" y="38100"/>
                    </a:lnTo>
                    <a:lnTo>
                      <a:pt x="290614" y="39369"/>
                    </a:lnTo>
                    <a:lnTo>
                      <a:pt x="275488" y="39369"/>
                    </a:lnTo>
                    <a:lnTo>
                      <a:pt x="265099" y="40639"/>
                    </a:lnTo>
                    <a:lnTo>
                      <a:pt x="259664" y="40639"/>
                    </a:lnTo>
                    <a:lnTo>
                      <a:pt x="247319" y="41909"/>
                    </a:lnTo>
                    <a:lnTo>
                      <a:pt x="374472" y="41909"/>
                    </a:lnTo>
                    <a:lnTo>
                      <a:pt x="371805" y="38100"/>
                    </a:lnTo>
                    <a:lnTo>
                      <a:pt x="368465" y="34289"/>
                    </a:lnTo>
                    <a:lnTo>
                      <a:pt x="361149" y="33019"/>
                    </a:lnTo>
                    <a:lnTo>
                      <a:pt x="358724" y="31750"/>
                    </a:lnTo>
                    <a:lnTo>
                      <a:pt x="347306" y="30479"/>
                    </a:lnTo>
                    <a:close/>
                  </a:path>
                  <a:path w="393700" h="259080">
                    <a:moveTo>
                      <a:pt x="70561" y="2539"/>
                    </a:moveTo>
                    <a:lnTo>
                      <a:pt x="67360" y="2539"/>
                    </a:lnTo>
                    <a:lnTo>
                      <a:pt x="61937" y="8889"/>
                    </a:lnTo>
                    <a:lnTo>
                      <a:pt x="60223" y="11429"/>
                    </a:lnTo>
                    <a:lnTo>
                      <a:pt x="57861" y="15239"/>
                    </a:lnTo>
                    <a:lnTo>
                      <a:pt x="76282" y="15239"/>
                    </a:lnTo>
                    <a:lnTo>
                      <a:pt x="76492" y="12700"/>
                    </a:lnTo>
                    <a:lnTo>
                      <a:pt x="75336" y="10159"/>
                    </a:lnTo>
                    <a:lnTo>
                      <a:pt x="70561" y="2539"/>
                    </a:lnTo>
                    <a:close/>
                  </a:path>
                  <a:path w="393700" h="259080">
                    <a:moveTo>
                      <a:pt x="36283" y="0"/>
                    </a:moveTo>
                    <a:lnTo>
                      <a:pt x="34239" y="0"/>
                    </a:lnTo>
                    <a:lnTo>
                      <a:pt x="34975" y="3809"/>
                    </a:lnTo>
                    <a:lnTo>
                      <a:pt x="37350" y="6350"/>
                    </a:lnTo>
                    <a:lnTo>
                      <a:pt x="38607" y="8889"/>
                    </a:lnTo>
                    <a:lnTo>
                      <a:pt x="45097" y="8889"/>
                    </a:lnTo>
                    <a:lnTo>
                      <a:pt x="42989" y="6350"/>
                    </a:lnTo>
                    <a:lnTo>
                      <a:pt x="40779" y="3809"/>
                    </a:lnTo>
                    <a:lnTo>
                      <a:pt x="37414" y="1269"/>
                    </a:lnTo>
                    <a:lnTo>
                      <a:pt x="362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6"/>
            <p:cNvSpPr txBox="1"/>
            <p:nvPr/>
          </p:nvSpPr>
          <p:spPr>
            <a:xfrm>
              <a:off x="957558" y="938996"/>
              <a:ext cx="254635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5" dirty="0">
                  <a:solidFill>
                    <a:srgbClr val="FFFFFF"/>
                  </a:solidFill>
                  <a:latin typeface="Trebuchet MS"/>
                  <a:cs typeface="Trebuchet MS"/>
                </a:rPr>
                <a:t>СИ</a:t>
              </a:r>
              <a:r>
                <a:rPr sz="1100" b="1" spc="-10" dirty="0">
                  <a:solidFill>
                    <a:srgbClr val="FFFFFF"/>
                  </a:solidFill>
                  <a:latin typeface="Trebuchet MS"/>
                  <a:cs typeface="Trebuchet MS"/>
                </a:rPr>
                <a:t>С</a:t>
              </a:r>
              <a:r>
                <a:rPr sz="1100" b="1" spc="-5" dirty="0">
                  <a:solidFill>
                    <a:srgbClr val="FFFFFF"/>
                  </a:solidFill>
                  <a:latin typeface="Trebuchet MS"/>
                  <a:cs typeface="Trebuchet MS"/>
                </a:rPr>
                <a:t>ТЕМА</a:t>
              </a:r>
              <a:r>
                <a:rPr sz="1100" b="1" spc="-8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100" b="1" dirty="0">
                  <a:solidFill>
                    <a:srgbClr val="FFFFFF"/>
                  </a:solidFill>
                  <a:latin typeface="Trebuchet MS"/>
                  <a:cs typeface="Trebuchet MS"/>
                </a:rPr>
                <a:t>СИНХРОНИ</a:t>
              </a:r>
              <a:r>
                <a:rPr sz="1100" b="1" spc="-15" dirty="0">
                  <a:solidFill>
                    <a:srgbClr val="FFFFFF"/>
                  </a:solidFill>
                  <a:latin typeface="Trebuchet MS"/>
                  <a:cs typeface="Trebuchet MS"/>
                </a:rPr>
                <a:t>З</a:t>
              </a:r>
              <a:r>
                <a:rPr sz="1100" b="1" spc="10" dirty="0">
                  <a:solidFill>
                    <a:srgbClr val="FFFFFF"/>
                  </a:solidFill>
                  <a:latin typeface="Trebuchet MS"/>
                  <a:cs typeface="Trebuchet MS"/>
                </a:rPr>
                <a:t>АЦИИ</a:t>
              </a:r>
              <a:r>
                <a:rPr sz="1100" b="1" spc="-80" dirty="0">
                  <a:solidFill>
                    <a:srgbClr val="FFFFFF"/>
                  </a:solidFill>
                  <a:latin typeface="Trebuchet MS"/>
                  <a:cs typeface="Trebuchet MS"/>
                </a:rPr>
                <a:t> O</a:t>
              </a:r>
              <a:r>
                <a:rPr sz="1100" b="1" spc="20" dirty="0">
                  <a:solidFill>
                    <a:srgbClr val="FFFFFF"/>
                  </a:solidFill>
                  <a:latin typeface="Trebuchet MS"/>
                  <a:cs typeface="Trebuchet MS"/>
                </a:rPr>
                <a:t>V</a:t>
              </a:r>
              <a:r>
                <a:rPr sz="1100" b="1" dirty="0">
                  <a:solidFill>
                    <a:srgbClr val="FFFFFF"/>
                  </a:solidFill>
                  <a:latin typeface="Trebuchet MS"/>
                  <a:cs typeface="Trebuchet MS"/>
                </a:rPr>
                <a:t>SYNCH</a:t>
              </a:r>
              <a:endParaRPr sz="1100">
                <a:latin typeface="Trebuchet MS"/>
                <a:cs typeface="Trebuchet MS"/>
              </a:endParaRPr>
            </a:p>
          </p:txBody>
        </p:sp>
        <p:grpSp>
          <p:nvGrpSpPr>
            <p:cNvPr id="9" name="object 7"/>
            <p:cNvGrpSpPr/>
            <p:nvPr/>
          </p:nvGrpSpPr>
          <p:grpSpPr>
            <a:xfrm>
              <a:off x="0" y="4163946"/>
              <a:ext cx="4920615" cy="502284"/>
              <a:chOff x="0" y="4163946"/>
              <a:chExt cx="4920615" cy="502284"/>
            </a:xfrm>
          </p:grpSpPr>
          <p:sp>
            <p:nvSpPr>
              <p:cNvPr id="74" name="object 8"/>
              <p:cNvSpPr/>
              <p:nvPr/>
            </p:nvSpPr>
            <p:spPr>
              <a:xfrm>
                <a:off x="0" y="4163946"/>
                <a:ext cx="4920615" cy="502284"/>
              </a:xfrm>
              <a:custGeom>
                <a:avLst/>
                <a:gdLst/>
                <a:ahLst/>
                <a:cxnLst/>
                <a:rect l="l" t="t" r="r" b="b"/>
                <a:pathLst>
                  <a:path w="4920615" h="502285">
                    <a:moveTo>
                      <a:pt x="4919992" y="0"/>
                    </a:moveTo>
                    <a:lnTo>
                      <a:pt x="0" y="0"/>
                    </a:lnTo>
                    <a:lnTo>
                      <a:pt x="0" y="501904"/>
                    </a:lnTo>
                    <a:lnTo>
                      <a:pt x="4847996" y="501904"/>
                    </a:lnTo>
                    <a:lnTo>
                      <a:pt x="4919992" y="0"/>
                    </a:lnTo>
                    <a:close/>
                  </a:path>
                </a:pathLst>
              </a:custGeom>
              <a:solidFill>
                <a:srgbClr val="5EBB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9"/>
              <p:cNvSpPr/>
              <p:nvPr/>
            </p:nvSpPr>
            <p:spPr>
              <a:xfrm>
                <a:off x="492692" y="4285932"/>
                <a:ext cx="39370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259079">
                    <a:moveTo>
                      <a:pt x="379768" y="181610"/>
                    </a:moveTo>
                    <a:lnTo>
                      <a:pt x="353720" y="181610"/>
                    </a:lnTo>
                    <a:lnTo>
                      <a:pt x="355041" y="184149"/>
                    </a:lnTo>
                    <a:lnTo>
                      <a:pt x="355498" y="185419"/>
                    </a:lnTo>
                    <a:lnTo>
                      <a:pt x="359321" y="191769"/>
                    </a:lnTo>
                    <a:lnTo>
                      <a:pt x="360159" y="196849"/>
                    </a:lnTo>
                    <a:lnTo>
                      <a:pt x="361010" y="207009"/>
                    </a:lnTo>
                    <a:lnTo>
                      <a:pt x="361035" y="215900"/>
                    </a:lnTo>
                    <a:lnTo>
                      <a:pt x="360918" y="219709"/>
                    </a:lnTo>
                    <a:lnTo>
                      <a:pt x="360718" y="223519"/>
                    </a:lnTo>
                    <a:lnTo>
                      <a:pt x="360095" y="232409"/>
                    </a:lnTo>
                    <a:lnTo>
                      <a:pt x="359575" y="234950"/>
                    </a:lnTo>
                    <a:lnTo>
                      <a:pt x="358609" y="241300"/>
                    </a:lnTo>
                    <a:lnTo>
                      <a:pt x="358292" y="245109"/>
                    </a:lnTo>
                    <a:lnTo>
                      <a:pt x="354330" y="250190"/>
                    </a:lnTo>
                    <a:lnTo>
                      <a:pt x="352132" y="254000"/>
                    </a:lnTo>
                    <a:lnTo>
                      <a:pt x="348373" y="256540"/>
                    </a:lnTo>
                    <a:lnTo>
                      <a:pt x="347776" y="257809"/>
                    </a:lnTo>
                    <a:lnTo>
                      <a:pt x="346887" y="259079"/>
                    </a:lnTo>
                    <a:lnTo>
                      <a:pt x="367766" y="259079"/>
                    </a:lnTo>
                    <a:lnTo>
                      <a:pt x="371043" y="255269"/>
                    </a:lnTo>
                    <a:lnTo>
                      <a:pt x="372503" y="252729"/>
                    </a:lnTo>
                    <a:lnTo>
                      <a:pt x="371043" y="247650"/>
                    </a:lnTo>
                    <a:lnTo>
                      <a:pt x="370979" y="245109"/>
                    </a:lnTo>
                    <a:lnTo>
                      <a:pt x="371195" y="243840"/>
                    </a:lnTo>
                    <a:lnTo>
                      <a:pt x="371957" y="242569"/>
                    </a:lnTo>
                    <a:lnTo>
                      <a:pt x="377266" y="242569"/>
                    </a:lnTo>
                    <a:lnTo>
                      <a:pt x="376961" y="241300"/>
                    </a:lnTo>
                    <a:lnTo>
                      <a:pt x="376516" y="238759"/>
                    </a:lnTo>
                    <a:lnTo>
                      <a:pt x="375881" y="237490"/>
                    </a:lnTo>
                    <a:lnTo>
                      <a:pt x="375983" y="229869"/>
                    </a:lnTo>
                    <a:lnTo>
                      <a:pt x="376605" y="215900"/>
                    </a:lnTo>
                    <a:lnTo>
                      <a:pt x="376897" y="214629"/>
                    </a:lnTo>
                    <a:lnTo>
                      <a:pt x="377621" y="208279"/>
                    </a:lnTo>
                    <a:lnTo>
                      <a:pt x="377952" y="204469"/>
                    </a:lnTo>
                    <a:lnTo>
                      <a:pt x="378035" y="200660"/>
                    </a:lnTo>
                    <a:lnTo>
                      <a:pt x="378701" y="190499"/>
                    </a:lnTo>
                    <a:lnTo>
                      <a:pt x="379310" y="184149"/>
                    </a:lnTo>
                    <a:lnTo>
                      <a:pt x="379768" y="181610"/>
                    </a:lnTo>
                    <a:close/>
                  </a:path>
                  <a:path w="393700" h="259079">
                    <a:moveTo>
                      <a:pt x="177994" y="186690"/>
                    </a:moveTo>
                    <a:lnTo>
                      <a:pt x="155092" y="186690"/>
                    </a:lnTo>
                    <a:lnTo>
                      <a:pt x="156032" y="187960"/>
                    </a:lnTo>
                    <a:lnTo>
                      <a:pt x="158026" y="194310"/>
                    </a:lnTo>
                    <a:lnTo>
                      <a:pt x="159715" y="199390"/>
                    </a:lnTo>
                    <a:lnTo>
                      <a:pt x="162852" y="210819"/>
                    </a:lnTo>
                    <a:lnTo>
                      <a:pt x="164299" y="215900"/>
                    </a:lnTo>
                    <a:lnTo>
                      <a:pt x="165633" y="228600"/>
                    </a:lnTo>
                    <a:lnTo>
                      <a:pt x="165366" y="233679"/>
                    </a:lnTo>
                    <a:lnTo>
                      <a:pt x="162928" y="242569"/>
                    </a:lnTo>
                    <a:lnTo>
                      <a:pt x="161404" y="245109"/>
                    </a:lnTo>
                    <a:lnTo>
                      <a:pt x="156921" y="250190"/>
                    </a:lnTo>
                    <a:lnTo>
                      <a:pt x="155295" y="251459"/>
                    </a:lnTo>
                    <a:lnTo>
                      <a:pt x="152717" y="255269"/>
                    </a:lnTo>
                    <a:lnTo>
                      <a:pt x="153111" y="256540"/>
                    </a:lnTo>
                    <a:lnTo>
                      <a:pt x="158661" y="257809"/>
                    </a:lnTo>
                    <a:lnTo>
                      <a:pt x="166827" y="257809"/>
                    </a:lnTo>
                    <a:lnTo>
                      <a:pt x="175082" y="256540"/>
                    </a:lnTo>
                    <a:lnTo>
                      <a:pt x="179895" y="251459"/>
                    </a:lnTo>
                    <a:lnTo>
                      <a:pt x="180799" y="251459"/>
                    </a:lnTo>
                    <a:lnTo>
                      <a:pt x="178676" y="246379"/>
                    </a:lnTo>
                    <a:lnTo>
                      <a:pt x="178765" y="243840"/>
                    </a:lnTo>
                    <a:lnTo>
                      <a:pt x="178460" y="241300"/>
                    </a:lnTo>
                    <a:lnTo>
                      <a:pt x="182511" y="241300"/>
                    </a:lnTo>
                    <a:lnTo>
                      <a:pt x="182422" y="240029"/>
                    </a:lnTo>
                    <a:lnTo>
                      <a:pt x="179997" y="229869"/>
                    </a:lnTo>
                    <a:lnTo>
                      <a:pt x="178206" y="219709"/>
                    </a:lnTo>
                    <a:lnTo>
                      <a:pt x="177736" y="214629"/>
                    </a:lnTo>
                    <a:lnTo>
                      <a:pt x="176517" y="207009"/>
                    </a:lnTo>
                    <a:lnTo>
                      <a:pt x="177139" y="204469"/>
                    </a:lnTo>
                    <a:lnTo>
                      <a:pt x="178854" y="200660"/>
                    </a:lnTo>
                    <a:lnTo>
                      <a:pt x="179260" y="199390"/>
                    </a:lnTo>
                    <a:lnTo>
                      <a:pt x="179260" y="195579"/>
                    </a:lnTo>
                    <a:lnTo>
                      <a:pt x="178206" y="187960"/>
                    </a:lnTo>
                    <a:lnTo>
                      <a:pt x="177994" y="186690"/>
                    </a:lnTo>
                    <a:close/>
                  </a:path>
                  <a:path w="393700" h="259079">
                    <a:moveTo>
                      <a:pt x="317576" y="252729"/>
                    </a:moveTo>
                    <a:lnTo>
                      <a:pt x="302107" y="252729"/>
                    </a:lnTo>
                    <a:lnTo>
                      <a:pt x="310629" y="254000"/>
                    </a:lnTo>
                    <a:lnTo>
                      <a:pt x="317576" y="252729"/>
                    </a:lnTo>
                    <a:close/>
                  </a:path>
                  <a:path w="393700" h="259079">
                    <a:moveTo>
                      <a:pt x="381581" y="86359"/>
                    </a:moveTo>
                    <a:lnTo>
                      <a:pt x="65163" y="86359"/>
                    </a:lnTo>
                    <a:lnTo>
                      <a:pt x="68122" y="88899"/>
                    </a:lnTo>
                    <a:lnTo>
                      <a:pt x="68605" y="90169"/>
                    </a:lnTo>
                    <a:lnTo>
                      <a:pt x="79286" y="100329"/>
                    </a:lnTo>
                    <a:lnTo>
                      <a:pt x="85191" y="105409"/>
                    </a:lnTo>
                    <a:lnTo>
                      <a:pt x="85979" y="106679"/>
                    </a:lnTo>
                    <a:lnTo>
                      <a:pt x="91084" y="114299"/>
                    </a:lnTo>
                    <a:lnTo>
                      <a:pt x="94500" y="121919"/>
                    </a:lnTo>
                    <a:lnTo>
                      <a:pt x="97548" y="134619"/>
                    </a:lnTo>
                    <a:lnTo>
                      <a:pt x="98310" y="138429"/>
                    </a:lnTo>
                    <a:lnTo>
                      <a:pt x="101053" y="146049"/>
                    </a:lnTo>
                    <a:lnTo>
                      <a:pt x="108140" y="158749"/>
                    </a:lnTo>
                    <a:lnTo>
                      <a:pt x="112255" y="162560"/>
                    </a:lnTo>
                    <a:lnTo>
                      <a:pt x="119849" y="170179"/>
                    </a:lnTo>
                    <a:lnTo>
                      <a:pt x="123253" y="172719"/>
                    </a:lnTo>
                    <a:lnTo>
                      <a:pt x="132435" y="172719"/>
                    </a:lnTo>
                    <a:lnTo>
                      <a:pt x="132969" y="177799"/>
                    </a:lnTo>
                    <a:lnTo>
                      <a:pt x="133222" y="179069"/>
                    </a:lnTo>
                    <a:lnTo>
                      <a:pt x="133218" y="185419"/>
                    </a:lnTo>
                    <a:lnTo>
                      <a:pt x="133146" y="189229"/>
                    </a:lnTo>
                    <a:lnTo>
                      <a:pt x="133527" y="196849"/>
                    </a:lnTo>
                    <a:lnTo>
                      <a:pt x="134226" y="200660"/>
                    </a:lnTo>
                    <a:lnTo>
                      <a:pt x="137553" y="208279"/>
                    </a:lnTo>
                    <a:lnTo>
                      <a:pt x="138137" y="212090"/>
                    </a:lnTo>
                    <a:lnTo>
                      <a:pt x="135636" y="219709"/>
                    </a:lnTo>
                    <a:lnTo>
                      <a:pt x="134543" y="224790"/>
                    </a:lnTo>
                    <a:lnTo>
                      <a:pt x="131953" y="233679"/>
                    </a:lnTo>
                    <a:lnTo>
                      <a:pt x="129857" y="236219"/>
                    </a:lnTo>
                    <a:lnTo>
                      <a:pt x="124383" y="242569"/>
                    </a:lnTo>
                    <a:lnTo>
                      <a:pt x="117678" y="250190"/>
                    </a:lnTo>
                    <a:lnTo>
                      <a:pt x="118503" y="251459"/>
                    </a:lnTo>
                    <a:lnTo>
                      <a:pt x="121310" y="252729"/>
                    </a:lnTo>
                    <a:lnTo>
                      <a:pt x="125729" y="252729"/>
                    </a:lnTo>
                    <a:lnTo>
                      <a:pt x="129298" y="251459"/>
                    </a:lnTo>
                    <a:lnTo>
                      <a:pt x="136613" y="251459"/>
                    </a:lnTo>
                    <a:lnTo>
                      <a:pt x="141973" y="248919"/>
                    </a:lnTo>
                    <a:lnTo>
                      <a:pt x="142925" y="246379"/>
                    </a:lnTo>
                    <a:lnTo>
                      <a:pt x="141795" y="242569"/>
                    </a:lnTo>
                    <a:lnTo>
                      <a:pt x="141566" y="241300"/>
                    </a:lnTo>
                    <a:lnTo>
                      <a:pt x="141719" y="240029"/>
                    </a:lnTo>
                    <a:lnTo>
                      <a:pt x="147510" y="240029"/>
                    </a:lnTo>
                    <a:lnTo>
                      <a:pt x="147610" y="222250"/>
                    </a:lnTo>
                    <a:lnTo>
                      <a:pt x="148094" y="213359"/>
                    </a:lnTo>
                    <a:lnTo>
                      <a:pt x="148653" y="208279"/>
                    </a:lnTo>
                    <a:lnTo>
                      <a:pt x="149809" y="199390"/>
                    </a:lnTo>
                    <a:lnTo>
                      <a:pt x="151003" y="196849"/>
                    </a:lnTo>
                    <a:lnTo>
                      <a:pt x="151980" y="194310"/>
                    </a:lnTo>
                    <a:lnTo>
                      <a:pt x="152400" y="191769"/>
                    </a:lnTo>
                    <a:lnTo>
                      <a:pt x="152438" y="190499"/>
                    </a:lnTo>
                    <a:lnTo>
                      <a:pt x="152742" y="187960"/>
                    </a:lnTo>
                    <a:lnTo>
                      <a:pt x="153301" y="186690"/>
                    </a:lnTo>
                    <a:lnTo>
                      <a:pt x="177994" y="186690"/>
                    </a:lnTo>
                    <a:lnTo>
                      <a:pt x="177571" y="184149"/>
                    </a:lnTo>
                    <a:lnTo>
                      <a:pt x="176822" y="177799"/>
                    </a:lnTo>
                    <a:lnTo>
                      <a:pt x="176555" y="175260"/>
                    </a:lnTo>
                    <a:lnTo>
                      <a:pt x="176491" y="168910"/>
                    </a:lnTo>
                    <a:lnTo>
                      <a:pt x="176720" y="167640"/>
                    </a:lnTo>
                    <a:lnTo>
                      <a:pt x="177660" y="161290"/>
                    </a:lnTo>
                    <a:lnTo>
                      <a:pt x="177482" y="160019"/>
                    </a:lnTo>
                    <a:lnTo>
                      <a:pt x="283641" y="160019"/>
                    </a:lnTo>
                    <a:lnTo>
                      <a:pt x="288556" y="156210"/>
                    </a:lnTo>
                    <a:lnTo>
                      <a:pt x="372609" y="156210"/>
                    </a:lnTo>
                    <a:lnTo>
                      <a:pt x="371881" y="154940"/>
                    </a:lnTo>
                    <a:lnTo>
                      <a:pt x="369290" y="148590"/>
                    </a:lnTo>
                    <a:lnTo>
                      <a:pt x="369163" y="146049"/>
                    </a:lnTo>
                    <a:lnTo>
                      <a:pt x="367830" y="137160"/>
                    </a:lnTo>
                    <a:lnTo>
                      <a:pt x="367449" y="132079"/>
                    </a:lnTo>
                    <a:lnTo>
                      <a:pt x="367703" y="129539"/>
                    </a:lnTo>
                    <a:lnTo>
                      <a:pt x="368236" y="125729"/>
                    </a:lnTo>
                    <a:lnTo>
                      <a:pt x="368655" y="121919"/>
                    </a:lnTo>
                    <a:lnTo>
                      <a:pt x="369481" y="116839"/>
                    </a:lnTo>
                    <a:lnTo>
                      <a:pt x="373075" y="96519"/>
                    </a:lnTo>
                    <a:lnTo>
                      <a:pt x="380951" y="96519"/>
                    </a:lnTo>
                    <a:lnTo>
                      <a:pt x="381520" y="91439"/>
                    </a:lnTo>
                    <a:lnTo>
                      <a:pt x="381581" y="86359"/>
                    </a:lnTo>
                    <a:close/>
                  </a:path>
                  <a:path w="393700" h="259079">
                    <a:moveTo>
                      <a:pt x="180799" y="251459"/>
                    </a:moveTo>
                    <a:lnTo>
                      <a:pt x="179895" y="251459"/>
                    </a:lnTo>
                    <a:lnTo>
                      <a:pt x="181330" y="252729"/>
                    </a:lnTo>
                    <a:lnTo>
                      <a:pt x="180799" y="251459"/>
                    </a:lnTo>
                    <a:close/>
                  </a:path>
                  <a:path w="393700" h="259079">
                    <a:moveTo>
                      <a:pt x="379939" y="180340"/>
                    </a:moveTo>
                    <a:lnTo>
                      <a:pt x="326136" y="180340"/>
                    </a:lnTo>
                    <a:lnTo>
                      <a:pt x="326377" y="181610"/>
                    </a:lnTo>
                    <a:lnTo>
                      <a:pt x="326859" y="182879"/>
                    </a:lnTo>
                    <a:lnTo>
                      <a:pt x="326615" y="196849"/>
                    </a:lnTo>
                    <a:lnTo>
                      <a:pt x="313867" y="234950"/>
                    </a:lnTo>
                    <a:lnTo>
                      <a:pt x="301853" y="246379"/>
                    </a:lnTo>
                    <a:lnTo>
                      <a:pt x="298729" y="250190"/>
                    </a:lnTo>
                    <a:lnTo>
                      <a:pt x="298907" y="251459"/>
                    </a:lnTo>
                    <a:lnTo>
                      <a:pt x="301155" y="252729"/>
                    </a:lnTo>
                    <a:lnTo>
                      <a:pt x="320763" y="252729"/>
                    </a:lnTo>
                    <a:lnTo>
                      <a:pt x="324383" y="246379"/>
                    </a:lnTo>
                    <a:lnTo>
                      <a:pt x="326593" y="243840"/>
                    </a:lnTo>
                    <a:lnTo>
                      <a:pt x="325882" y="240029"/>
                    </a:lnTo>
                    <a:lnTo>
                      <a:pt x="326021" y="238759"/>
                    </a:lnTo>
                    <a:lnTo>
                      <a:pt x="331228" y="238759"/>
                    </a:lnTo>
                    <a:lnTo>
                      <a:pt x="332219" y="237490"/>
                    </a:lnTo>
                    <a:lnTo>
                      <a:pt x="332333" y="236219"/>
                    </a:lnTo>
                    <a:lnTo>
                      <a:pt x="330771" y="232409"/>
                    </a:lnTo>
                    <a:lnTo>
                      <a:pt x="331317" y="231140"/>
                    </a:lnTo>
                    <a:lnTo>
                      <a:pt x="335788" y="222250"/>
                    </a:lnTo>
                    <a:lnTo>
                      <a:pt x="339178" y="217169"/>
                    </a:lnTo>
                    <a:lnTo>
                      <a:pt x="343065" y="204469"/>
                    </a:lnTo>
                    <a:lnTo>
                      <a:pt x="344893" y="199390"/>
                    </a:lnTo>
                    <a:lnTo>
                      <a:pt x="348208" y="190499"/>
                    </a:lnTo>
                    <a:lnTo>
                      <a:pt x="349770" y="186690"/>
                    </a:lnTo>
                    <a:lnTo>
                      <a:pt x="352031" y="181610"/>
                    </a:lnTo>
                    <a:lnTo>
                      <a:pt x="379768" y="181610"/>
                    </a:lnTo>
                    <a:lnTo>
                      <a:pt x="379939" y="180340"/>
                    </a:lnTo>
                    <a:close/>
                  </a:path>
                  <a:path w="393700" h="259079">
                    <a:moveTo>
                      <a:pt x="377266" y="242569"/>
                    </a:moveTo>
                    <a:lnTo>
                      <a:pt x="372402" y="242569"/>
                    </a:lnTo>
                    <a:lnTo>
                      <a:pt x="373621" y="243840"/>
                    </a:lnTo>
                    <a:lnTo>
                      <a:pt x="374281" y="243840"/>
                    </a:lnTo>
                    <a:lnTo>
                      <a:pt x="374980" y="245109"/>
                    </a:lnTo>
                    <a:lnTo>
                      <a:pt x="376072" y="245109"/>
                    </a:lnTo>
                    <a:lnTo>
                      <a:pt x="376910" y="243840"/>
                    </a:lnTo>
                    <a:lnTo>
                      <a:pt x="377266" y="242569"/>
                    </a:lnTo>
                    <a:close/>
                  </a:path>
                  <a:path w="393700" h="259079">
                    <a:moveTo>
                      <a:pt x="182511" y="241300"/>
                    </a:moveTo>
                    <a:lnTo>
                      <a:pt x="179882" y="241300"/>
                    </a:lnTo>
                    <a:lnTo>
                      <a:pt x="181457" y="243840"/>
                    </a:lnTo>
                    <a:lnTo>
                      <a:pt x="181838" y="243840"/>
                    </a:lnTo>
                    <a:lnTo>
                      <a:pt x="182511" y="241300"/>
                    </a:lnTo>
                    <a:close/>
                  </a:path>
                  <a:path w="393700" h="259079">
                    <a:moveTo>
                      <a:pt x="147510" y="240029"/>
                    </a:moveTo>
                    <a:lnTo>
                      <a:pt x="143535" y="240029"/>
                    </a:lnTo>
                    <a:lnTo>
                      <a:pt x="145033" y="241300"/>
                    </a:lnTo>
                    <a:lnTo>
                      <a:pt x="146265" y="241300"/>
                    </a:lnTo>
                    <a:lnTo>
                      <a:pt x="147510" y="240029"/>
                    </a:lnTo>
                    <a:close/>
                  </a:path>
                  <a:path w="393700" h="259079">
                    <a:moveTo>
                      <a:pt x="331228" y="238759"/>
                    </a:moveTo>
                    <a:lnTo>
                      <a:pt x="326021" y="238759"/>
                    </a:lnTo>
                    <a:lnTo>
                      <a:pt x="326809" y="240029"/>
                    </a:lnTo>
                    <a:lnTo>
                      <a:pt x="327571" y="240029"/>
                    </a:lnTo>
                    <a:lnTo>
                      <a:pt x="329438" y="241300"/>
                    </a:lnTo>
                    <a:lnTo>
                      <a:pt x="330238" y="240029"/>
                    </a:lnTo>
                    <a:lnTo>
                      <a:pt x="331228" y="238759"/>
                    </a:lnTo>
                    <a:close/>
                  </a:path>
                  <a:path w="393700" h="259079">
                    <a:moveTo>
                      <a:pt x="386753" y="187960"/>
                    </a:moveTo>
                    <a:lnTo>
                      <a:pt x="385292" y="187960"/>
                    </a:lnTo>
                    <a:lnTo>
                      <a:pt x="385813" y="189229"/>
                    </a:lnTo>
                    <a:lnTo>
                      <a:pt x="386118" y="189229"/>
                    </a:lnTo>
                    <a:lnTo>
                      <a:pt x="386753" y="187960"/>
                    </a:lnTo>
                    <a:close/>
                  </a:path>
                  <a:path w="393700" h="259079">
                    <a:moveTo>
                      <a:pt x="392400" y="175260"/>
                    </a:moveTo>
                    <a:lnTo>
                      <a:pt x="316941" y="175260"/>
                    </a:lnTo>
                    <a:lnTo>
                      <a:pt x="317944" y="176529"/>
                    </a:lnTo>
                    <a:lnTo>
                      <a:pt x="317817" y="181610"/>
                    </a:lnTo>
                    <a:lnTo>
                      <a:pt x="316941" y="187960"/>
                    </a:lnTo>
                    <a:lnTo>
                      <a:pt x="325412" y="187960"/>
                    </a:lnTo>
                    <a:lnTo>
                      <a:pt x="325479" y="182879"/>
                    </a:lnTo>
                    <a:lnTo>
                      <a:pt x="325666" y="180340"/>
                    </a:lnTo>
                    <a:lnTo>
                      <a:pt x="379939" y="180340"/>
                    </a:lnTo>
                    <a:lnTo>
                      <a:pt x="380111" y="179069"/>
                    </a:lnTo>
                    <a:lnTo>
                      <a:pt x="393128" y="179069"/>
                    </a:lnTo>
                    <a:lnTo>
                      <a:pt x="392696" y="176529"/>
                    </a:lnTo>
                    <a:lnTo>
                      <a:pt x="392400" y="175260"/>
                    </a:lnTo>
                    <a:close/>
                  </a:path>
                  <a:path w="393700" h="259079">
                    <a:moveTo>
                      <a:pt x="393128" y="179069"/>
                    </a:moveTo>
                    <a:lnTo>
                      <a:pt x="380682" y="179069"/>
                    </a:lnTo>
                    <a:lnTo>
                      <a:pt x="380682" y="182879"/>
                    </a:lnTo>
                    <a:lnTo>
                      <a:pt x="381101" y="184149"/>
                    </a:lnTo>
                    <a:lnTo>
                      <a:pt x="382447" y="186690"/>
                    </a:lnTo>
                    <a:lnTo>
                      <a:pt x="382854" y="187960"/>
                    </a:lnTo>
                    <a:lnTo>
                      <a:pt x="383755" y="187960"/>
                    </a:lnTo>
                    <a:lnTo>
                      <a:pt x="384162" y="186690"/>
                    </a:lnTo>
                    <a:lnTo>
                      <a:pt x="391160" y="186690"/>
                    </a:lnTo>
                    <a:lnTo>
                      <a:pt x="392379" y="184149"/>
                    </a:lnTo>
                    <a:lnTo>
                      <a:pt x="393344" y="180340"/>
                    </a:lnTo>
                    <a:lnTo>
                      <a:pt x="393128" y="179069"/>
                    </a:lnTo>
                    <a:close/>
                  </a:path>
                  <a:path w="393700" h="259079">
                    <a:moveTo>
                      <a:pt x="390372" y="186690"/>
                    </a:moveTo>
                    <a:lnTo>
                      <a:pt x="384162" y="186690"/>
                    </a:lnTo>
                    <a:lnTo>
                      <a:pt x="384898" y="187960"/>
                    </a:lnTo>
                    <a:lnTo>
                      <a:pt x="390486" y="187960"/>
                    </a:lnTo>
                    <a:lnTo>
                      <a:pt x="390372" y="186690"/>
                    </a:lnTo>
                    <a:close/>
                  </a:path>
                  <a:path w="393700" h="259079">
                    <a:moveTo>
                      <a:pt x="372609" y="156210"/>
                    </a:moveTo>
                    <a:lnTo>
                      <a:pt x="288556" y="156210"/>
                    </a:lnTo>
                    <a:lnTo>
                      <a:pt x="289788" y="157479"/>
                    </a:lnTo>
                    <a:lnTo>
                      <a:pt x="291947" y="160019"/>
                    </a:lnTo>
                    <a:lnTo>
                      <a:pt x="293141" y="162560"/>
                    </a:lnTo>
                    <a:lnTo>
                      <a:pt x="296837" y="165099"/>
                    </a:lnTo>
                    <a:lnTo>
                      <a:pt x="304482" y="168910"/>
                    </a:lnTo>
                    <a:lnTo>
                      <a:pt x="304990" y="170179"/>
                    </a:lnTo>
                    <a:lnTo>
                      <a:pt x="304317" y="177799"/>
                    </a:lnTo>
                    <a:lnTo>
                      <a:pt x="303326" y="185419"/>
                    </a:lnTo>
                    <a:lnTo>
                      <a:pt x="312445" y="185419"/>
                    </a:lnTo>
                    <a:lnTo>
                      <a:pt x="312737" y="180340"/>
                    </a:lnTo>
                    <a:lnTo>
                      <a:pt x="314185" y="176529"/>
                    </a:lnTo>
                    <a:lnTo>
                      <a:pt x="315226" y="175260"/>
                    </a:lnTo>
                    <a:lnTo>
                      <a:pt x="392400" y="175260"/>
                    </a:lnTo>
                    <a:lnTo>
                      <a:pt x="391807" y="172719"/>
                    </a:lnTo>
                    <a:lnTo>
                      <a:pt x="391845" y="168910"/>
                    </a:lnTo>
                    <a:lnTo>
                      <a:pt x="392663" y="162560"/>
                    </a:lnTo>
                    <a:lnTo>
                      <a:pt x="376021" y="162560"/>
                    </a:lnTo>
                    <a:lnTo>
                      <a:pt x="374065" y="158749"/>
                    </a:lnTo>
                    <a:lnTo>
                      <a:pt x="372609" y="156210"/>
                    </a:lnTo>
                    <a:close/>
                  </a:path>
                  <a:path w="393700" h="259079">
                    <a:moveTo>
                      <a:pt x="283641" y="160019"/>
                    </a:moveTo>
                    <a:lnTo>
                      <a:pt x="194513" y="160019"/>
                    </a:lnTo>
                    <a:lnTo>
                      <a:pt x="201980" y="161290"/>
                    </a:lnTo>
                    <a:lnTo>
                      <a:pt x="207695" y="162560"/>
                    </a:lnTo>
                    <a:lnTo>
                      <a:pt x="216776" y="163829"/>
                    </a:lnTo>
                    <a:lnTo>
                      <a:pt x="220141" y="165099"/>
                    </a:lnTo>
                    <a:lnTo>
                      <a:pt x="230657" y="166369"/>
                    </a:lnTo>
                    <a:lnTo>
                      <a:pt x="238277" y="166369"/>
                    </a:lnTo>
                    <a:lnTo>
                      <a:pt x="244500" y="167640"/>
                    </a:lnTo>
                    <a:lnTo>
                      <a:pt x="258978" y="167640"/>
                    </a:lnTo>
                    <a:lnTo>
                      <a:pt x="264350" y="166369"/>
                    </a:lnTo>
                    <a:lnTo>
                      <a:pt x="276809" y="163829"/>
                    </a:lnTo>
                    <a:lnTo>
                      <a:pt x="282003" y="161290"/>
                    </a:lnTo>
                    <a:lnTo>
                      <a:pt x="283641" y="160019"/>
                    </a:lnTo>
                    <a:close/>
                  </a:path>
                  <a:path w="393700" h="259079">
                    <a:moveTo>
                      <a:pt x="380951" y="96519"/>
                    </a:moveTo>
                    <a:lnTo>
                      <a:pt x="373303" y="96519"/>
                    </a:lnTo>
                    <a:lnTo>
                      <a:pt x="373621" y="100329"/>
                    </a:lnTo>
                    <a:lnTo>
                      <a:pt x="373888" y="104139"/>
                    </a:lnTo>
                    <a:lnTo>
                      <a:pt x="374637" y="113029"/>
                    </a:lnTo>
                    <a:lnTo>
                      <a:pt x="376085" y="125729"/>
                    </a:lnTo>
                    <a:lnTo>
                      <a:pt x="375932" y="130809"/>
                    </a:lnTo>
                    <a:lnTo>
                      <a:pt x="374916" y="137160"/>
                    </a:lnTo>
                    <a:lnTo>
                      <a:pt x="374802" y="142240"/>
                    </a:lnTo>
                    <a:lnTo>
                      <a:pt x="377355" y="147319"/>
                    </a:lnTo>
                    <a:lnTo>
                      <a:pt x="377228" y="149860"/>
                    </a:lnTo>
                    <a:lnTo>
                      <a:pt x="376491" y="156210"/>
                    </a:lnTo>
                    <a:lnTo>
                      <a:pt x="376491" y="162560"/>
                    </a:lnTo>
                    <a:lnTo>
                      <a:pt x="392663" y="162560"/>
                    </a:lnTo>
                    <a:lnTo>
                      <a:pt x="393153" y="158749"/>
                    </a:lnTo>
                    <a:lnTo>
                      <a:pt x="392010" y="153669"/>
                    </a:lnTo>
                    <a:lnTo>
                      <a:pt x="389013" y="146049"/>
                    </a:lnTo>
                    <a:lnTo>
                      <a:pt x="387591" y="143510"/>
                    </a:lnTo>
                    <a:lnTo>
                      <a:pt x="385572" y="135890"/>
                    </a:lnTo>
                    <a:lnTo>
                      <a:pt x="382841" y="121919"/>
                    </a:lnTo>
                    <a:lnTo>
                      <a:pt x="382244" y="118109"/>
                    </a:lnTo>
                    <a:lnTo>
                      <a:pt x="381266" y="110489"/>
                    </a:lnTo>
                    <a:lnTo>
                      <a:pt x="380720" y="106679"/>
                    </a:lnTo>
                    <a:lnTo>
                      <a:pt x="380809" y="97789"/>
                    </a:lnTo>
                    <a:lnTo>
                      <a:pt x="380951" y="96519"/>
                    </a:lnTo>
                    <a:close/>
                  </a:path>
                  <a:path w="393700" h="259079">
                    <a:moveTo>
                      <a:pt x="29679" y="0"/>
                    </a:moveTo>
                    <a:lnTo>
                      <a:pt x="26695" y="0"/>
                    </a:lnTo>
                    <a:lnTo>
                      <a:pt x="26746" y="1269"/>
                    </a:lnTo>
                    <a:lnTo>
                      <a:pt x="30479" y="7619"/>
                    </a:lnTo>
                    <a:lnTo>
                      <a:pt x="33731" y="13969"/>
                    </a:lnTo>
                    <a:lnTo>
                      <a:pt x="41186" y="19050"/>
                    </a:lnTo>
                    <a:lnTo>
                      <a:pt x="41147" y="20319"/>
                    </a:lnTo>
                    <a:lnTo>
                      <a:pt x="35902" y="22859"/>
                    </a:lnTo>
                    <a:lnTo>
                      <a:pt x="33528" y="26669"/>
                    </a:lnTo>
                    <a:lnTo>
                      <a:pt x="29959" y="33019"/>
                    </a:lnTo>
                    <a:lnTo>
                      <a:pt x="28549" y="36829"/>
                    </a:lnTo>
                    <a:lnTo>
                      <a:pt x="24257" y="46989"/>
                    </a:lnTo>
                    <a:lnTo>
                      <a:pt x="21945" y="53339"/>
                    </a:lnTo>
                    <a:lnTo>
                      <a:pt x="14363" y="63499"/>
                    </a:lnTo>
                    <a:lnTo>
                      <a:pt x="11163" y="68579"/>
                    </a:lnTo>
                    <a:lnTo>
                      <a:pt x="6426" y="74929"/>
                    </a:lnTo>
                    <a:lnTo>
                      <a:pt x="5118" y="76199"/>
                    </a:lnTo>
                    <a:lnTo>
                      <a:pt x="609" y="80009"/>
                    </a:lnTo>
                    <a:lnTo>
                      <a:pt x="0" y="82549"/>
                    </a:lnTo>
                    <a:lnTo>
                      <a:pt x="2158" y="88899"/>
                    </a:lnTo>
                    <a:lnTo>
                      <a:pt x="4762" y="91439"/>
                    </a:lnTo>
                    <a:lnTo>
                      <a:pt x="9271" y="95249"/>
                    </a:lnTo>
                    <a:lnTo>
                      <a:pt x="21666" y="95249"/>
                    </a:lnTo>
                    <a:lnTo>
                      <a:pt x="25971" y="92709"/>
                    </a:lnTo>
                    <a:lnTo>
                      <a:pt x="28321" y="90169"/>
                    </a:lnTo>
                    <a:lnTo>
                      <a:pt x="48564" y="90169"/>
                    </a:lnTo>
                    <a:lnTo>
                      <a:pt x="53936" y="88899"/>
                    </a:lnTo>
                    <a:lnTo>
                      <a:pt x="62229" y="87629"/>
                    </a:lnTo>
                    <a:lnTo>
                      <a:pt x="65163" y="86359"/>
                    </a:lnTo>
                    <a:lnTo>
                      <a:pt x="381581" y="86359"/>
                    </a:lnTo>
                    <a:lnTo>
                      <a:pt x="381469" y="71119"/>
                    </a:lnTo>
                    <a:lnTo>
                      <a:pt x="374472" y="41909"/>
                    </a:lnTo>
                    <a:lnTo>
                      <a:pt x="216827" y="41909"/>
                    </a:lnTo>
                    <a:lnTo>
                      <a:pt x="205346" y="40639"/>
                    </a:lnTo>
                    <a:lnTo>
                      <a:pt x="202209" y="40639"/>
                    </a:lnTo>
                    <a:lnTo>
                      <a:pt x="194398" y="39369"/>
                    </a:lnTo>
                    <a:lnTo>
                      <a:pt x="189712" y="39369"/>
                    </a:lnTo>
                    <a:lnTo>
                      <a:pt x="181025" y="38100"/>
                    </a:lnTo>
                    <a:lnTo>
                      <a:pt x="177012" y="38100"/>
                    </a:lnTo>
                    <a:lnTo>
                      <a:pt x="169951" y="36829"/>
                    </a:lnTo>
                    <a:lnTo>
                      <a:pt x="166890" y="36829"/>
                    </a:lnTo>
                    <a:lnTo>
                      <a:pt x="159537" y="35559"/>
                    </a:lnTo>
                    <a:lnTo>
                      <a:pt x="114896" y="35559"/>
                    </a:lnTo>
                    <a:lnTo>
                      <a:pt x="102819" y="33019"/>
                    </a:lnTo>
                    <a:lnTo>
                      <a:pt x="98971" y="33019"/>
                    </a:lnTo>
                    <a:lnTo>
                      <a:pt x="89535" y="29209"/>
                    </a:lnTo>
                    <a:lnTo>
                      <a:pt x="83858" y="26669"/>
                    </a:lnTo>
                    <a:lnTo>
                      <a:pt x="77177" y="22859"/>
                    </a:lnTo>
                    <a:lnTo>
                      <a:pt x="75768" y="22859"/>
                    </a:lnTo>
                    <a:lnTo>
                      <a:pt x="75954" y="20319"/>
                    </a:lnTo>
                    <a:lnTo>
                      <a:pt x="76072" y="17779"/>
                    </a:lnTo>
                    <a:lnTo>
                      <a:pt x="76282" y="15239"/>
                    </a:lnTo>
                    <a:lnTo>
                      <a:pt x="57137" y="15239"/>
                    </a:lnTo>
                    <a:lnTo>
                      <a:pt x="51828" y="13969"/>
                    </a:lnTo>
                    <a:lnTo>
                      <a:pt x="48260" y="12700"/>
                    </a:lnTo>
                    <a:lnTo>
                      <a:pt x="45097" y="8889"/>
                    </a:lnTo>
                    <a:lnTo>
                      <a:pt x="38607" y="8889"/>
                    </a:lnTo>
                    <a:lnTo>
                      <a:pt x="35928" y="6350"/>
                    </a:lnTo>
                    <a:lnTo>
                      <a:pt x="29679" y="0"/>
                    </a:lnTo>
                    <a:close/>
                  </a:path>
                  <a:path w="393700" h="259079">
                    <a:moveTo>
                      <a:pt x="39230" y="90169"/>
                    </a:moveTo>
                    <a:lnTo>
                      <a:pt x="28321" y="90169"/>
                    </a:lnTo>
                    <a:lnTo>
                      <a:pt x="35471" y="91439"/>
                    </a:lnTo>
                    <a:lnTo>
                      <a:pt x="39230" y="90169"/>
                    </a:lnTo>
                    <a:close/>
                  </a:path>
                  <a:path w="393700" h="259079">
                    <a:moveTo>
                      <a:pt x="347306" y="30479"/>
                    </a:moveTo>
                    <a:lnTo>
                      <a:pt x="323481" y="30479"/>
                    </a:lnTo>
                    <a:lnTo>
                      <a:pt x="319608" y="31750"/>
                    </a:lnTo>
                    <a:lnTo>
                      <a:pt x="313728" y="33019"/>
                    </a:lnTo>
                    <a:lnTo>
                      <a:pt x="311785" y="34289"/>
                    </a:lnTo>
                    <a:lnTo>
                      <a:pt x="306882" y="35559"/>
                    </a:lnTo>
                    <a:lnTo>
                      <a:pt x="304025" y="36829"/>
                    </a:lnTo>
                    <a:lnTo>
                      <a:pt x="295859" y="38100"/>
                    </a:lnTo>
                    <a:lnTo>
                      <a:pt x="290614" y="39369"/>
                    </a:lnTo>
                    <a:lnTo>
                      <a:pt x="275488" y="39369"/>
                    </a:lnTo>
                    <a:lnTo>
                      <a:pt x="265099" y="40639"/>
                    </a:lnTo>
                    <a:lnTo>
                      <a:pt x="259664" y="40639"/>
                    </a:lnTo>
                    <a:lnTo>
                      <a:pt x="247319" y="41909"/>
                    </a:lnTo>
                    <a:lnTo>
                      <a:pt x="374472" y="41909"/>
                    </a:lnTo>
                    <a:lnTo>
                      <a:pt x="371805" y="38100"/>
                    </a:lnTo>
                    <a:lnTo>
                      <a:pt x="368465" y="34289"/>
                    </a:lnTo>
                    <a:lnTo>
                      <a:pt x="361149" y="33019"/>
                    </a:lnTo>
                    <a:lnTo>
                      <a:pt x="358724" y="31750"/>
                    </a:lnTo>
                    <a:lnTo>
                      <a:pt x="347306" y="30479"/>
                    </a:lnTo>
                    <a:close/>
                  </a:path>
                  <a:path w="393700" h="259079">
                    <a:moveTo>
                      <a:pt x="70561" y="2539"/>
                    </a:moveTo>
                    <a:lnTo>
                      <a:pt x="67360" y="2539"/>
                    </a:lnTo>
                    <a:lnTo>
                      <a:pt x="61937" y="8889"/>
                    </a:lnTo>
                    <a:lnTo>
                      <a:pt x="60223" y="11429"/>
                    </a:lnTo>
                    <a:lnTo>
                      <a:pt x="57861" y="15239"/>
                    </a:lnTo>
                    <a:lnTo>
                      <a:pt x="76282" y="15239"/>
                    </a:lnTo>
                    <a:lnTo>
                      <a:pt x="76492" y="12700"/>
                    </a:lnTo>
                    <a:lnTo>
                      <a:pt x="75336" y="10159"/>
                    </a:lnTo>
                    <a:lnTo>
                      <a:pt x="70561" y="2539"/>
                    </a:lnTo>
                    <a:close/>
                  </a:path>
                  <a:path w="393700" h="259079">
                    <a:moveTo>
                      <a:pt x="36283" y="0"/>
                    </a:moveTo>
                    <a:lnTo>
                      <a:pt x="34239" y="0"/>
                    </a:lnTo>
                    <a:lnTo>
                      <a:pt x="34975" y="3809"/>
                    </a:lnTo>
                    <a:lnTo>
                      <a:pt x="37350" y="6350"/>
                    </a:lnTo>
                    <a:lnTo>
                      <a:pt x="38607" y="8889"/>
                    </a:lnTo>
                    <a:lnTo>
                      <a:pt x="45097" y="8889"/>
                    </a:lnTo>
                    <a:lnTo>
                      <a:pt x="42989" y="6350"/>
                    </a:lnTo>
                    <a:lnTo>
                      <a:pt x="40779" y="3809"/>
                    </a:lnTo>
                    <a:lnTo>
                      <a:pt x="37414" y="1269"/>
                    </a:lnTo>
                    <a:lnTo>
                      <a:pt x="362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6395" y="1591445"/>
              <a:ext cx="203377" cy="172415"/>
            </a:xfrm>
            <a:prstGeom prst="rect">
              <a:avLst/>
            </a:prstGeom>
          </p:spPr>
        </p:pic>
        <p:sp>
          <p:nvSpPr>
            <p:cNvPr id="11" name="object 11"/>
            <p:cNvSpPr txBox="1"/>
            <p:nvPr/>
          </p:nvSpPr>
          <p:spPr>
            <a:xfrm>
              <a:off x="444580" y="1268364"/>
              <a:ext cx="1724025" cy="4984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2405" marR="5080" indent="-180340">
                <a:lnSpc>
                  <a:spcPct val="141000"/>
                </a:lnSpc>
                <a:spcBef>
                  <a:spcPts val="100"/>
                </a:spcBef>
                <a:tabLst>
                  <a:tab pos="1164590" algn="l"/>
                </a:tabLst>
              </a:pPr>
              <a:r>
                <a:rPr sz="1100" b="1" spc="-40" dirty="0">
                  <a:solidFill>
                    <a:srgbClr val="5EBB46"/>
                  </a:solidFill>
                  <a:latin typeface="Trebuchet MS"/>
                  <a:cs typeface="Trebuchet MS"/>
                </a:rPr>
                <a:t>с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20" dirty="0">
                  <a:solidFill>
                    <a:srgbClr val="5EBB46"/>
                  </a:solidFill>
                  <a:latin typeface="Trebuchet MS"/>
                  <a:cs typeface="Trebuchet MS"/>
                </a:rPr>
                <a:t>пер</a:t>
              </a:r>
              <a:r>
                <a:rPr sz="1100" b="1" spc="-30" dirty="0">
                  <a:solidFill>
                    <a:srgbClr val="5EBB46"/>
                  </a:solidFill>
                  <a:latin typeface="Trebuchet MS"/>
                  <a:cs typeface="Trebuchet MS"/>
                </a:rPr>
                <a:t>вого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5" dirty="0">
                  <a:solidFill>
                    <a:srgbClr val="5EBB46"/>
                  </a:solidFill>
                  <a:latin typeface="Trebuchet MS"/>
                  <a:cs typeface="Trebuchet MS"/>
                </a:rPr>
                <a:t>дня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5" dirty="0">
                  <a:solidFill>
                    <a:srgbClr val="5EBB46"/>
                  </a:solidFill>
                  <a:latin typeface="Trebuchet MS"/>
                  <a:cs typeface="Trebuchet MS"/>
                </a:rPr>
                <a:t>сти</a:t>
              </a:r>
              <a:r>
                <a:rPr sz="1100" b="1" spc="-55" dirty="0">
                  <a:solidFill>
                    <a:srgbClr val="5EBB46"/>
                  </a:solidFill>
                  <a:latin typeface="Trebuchet MS"/>
                  <a:cs typeface="Trebuchet MS"/>
                </a:rPr>
                <a:t>м</a:t>
              </a:r>
              <a:r>
                <a:rPr sz="1100" b="1" spc="-75" dirty="0">
                  <a:solidFill>
                    <a:srgbClr val="5EBB46"/>
                  </a:solidFill>
                  <a:latin typeface="Trebuchet MS"/>
                  <a:cs typeface="Trebuchet MS"/>
                </a:rPr>
                <a:t>у</a:t>
              </a:r>
              <a:r>
                <a:rPr sz="1100" b="1" spc="-20" dirty="0">
                  <a:solidFill>
                    <a:srgbClr val="5EBB46"/>
                  </a:solidFill>
                  <a:latin typeface="Trebuchet MS"/>
                  <a:cs typeface="Trebuchet MS"/>
                </a:rPr>
                <a:t>ляци  </a:t>
              </a:r>
              <a:r>
                <a:rPr sz="1100" b="1" dirty="0">
                  <a:solidFill>
                    <a:srgbClr val="231F20"/>
                  </a:solidFill>
                  <a:latin typeface="Trebuchet MS"/>
                  <a:cs typeface="Trebuchet MS"/>
                </a:rPr>
                <a:t>B</a:t>
              </a:r>
              <a:r>
                <a:rPr sz="1100" b="1" spc="-15" dirty="0">
                  <a:solidFill>
                    <a:srgbClr val="231F20"/>
                  </a:solidFill>
                  <a:latin typeface="Trebuchet MS"/>
                  <a:cs typeface="Trebuchet MS"/>
                </a:rPr>
                <a:t>O</a:t>
              </a:r>
              <a:r>
                <a:rPr sz="1100" b="1" spc="20" dirty="0">
                  <a:solidFill>
                    <a:srgbClr val="231F20"/>
                  </a:solidFill>
                  <a:latin typeface="Trebuchet MS"/>
                  <a:cs typeface="Trebuchet MS"/>
                </a:rPr>
                <a:t>VISTEM</a:t>
              </a:r>
              <a:r>
                <a:rPr sz="1100" b="1" dirty="0">
                  <a:solidFill>
                    <a:srgbClr val="231F20"/>
                  </a:solidFill>
                  <a:latin typeface="Trebuchet MS"/>
                  <a:cs typeface="Trebuchet MS"/>
                </a:rPr>
                <a:t>	</a:t>
              </a:r>
              <a:r>
                <a:rPr sz="1100" spc="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1-й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5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ень</a:t>
              </a:r>
              <a:endParaRPr sz="1100">
                <a:latin typeface="Microsoft Sans Serif"/>
                <a:cs typeface="Microsoft Sans Serif"/>
              </a:endParaRPr>
            </a:p>
          </p:txBody>
        </p:sp>
        <p:grpSp>
          <p:nvGrpSpPr>
            <p:cNvPr id="12" name="object 12"/>
            <p:cNvGrpSpPr/>
            <p:nvPr/>
          </p:nvGrpSpPr>
          <p:grpSpPr>
            <a:xfrm>
              <a:off x="2200910" y="1588304"/>
              <a:ext cx="518795" cy="143510"/>
              <a:chOff x="2200910" y="1588304"/>
              <a:chExt cx="518795" cy="143510"/>
            </a:xfrm>
          </p:grpSpPr>
          <p:pic>
            <p:nvPicPr>
              <p:cNvPr id="71" name="object 1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434760" y="1602530"/>
                <a:ext cx="155105" cy="128485"/>
              </a:xfrm>
              <a:prstGeom prst="rect">
                <a:avLst/>
              </a:prstGeom>
            </p:spPr>
          </p:pic>
          <p:sp>
            <p:nvSpPr>
              <p:cNvPr id="72" name="object 14"/>
              <p:cNvSpPr/>
              <p:nvPr/>
            </p:nvSpPr>
            <p:spPr>
              <a:xfrm>
                <a:off x="2200910" y="1588304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83"/>
                    </a:lnTo>
                    <a:lnTo>
                      <a:pt x="399237" y="8483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104"/>
                    </a:lnTo>
                    <a:lnTo>
                      <a:pt x="393560" y="130251"/>
                    </a:lnTo>
                    <a:lnTo>
                      <a:pt x="387413" y="134404"/>
                    </a:lnTo>
                    <a:lnTo>
                      <a:pt x="386054" y="134683"/>
                    </a:lnTo>
                    <a:lnTo>
                      <a:pt x="386054" y="91706"/>
                    </a:lnTo>
                    <a:lnTo>
                      <a:pt x="378612" y="91706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21"/>
                    </a:lnTo>
                    <a:lnTo>
                      <a:pt x="351129" y="118821"/>
                    </a:lnTo>
                    <a:lnTo>
                      <a:pt x="351129" y="135915"/>
                    </a:lnTo>
                    <a:lnTo>
                      <a:pt x="331101" y="135915"/>
                    </a:lnTo>
                    <a:lnTo>
                      <a:pt x="331101" y="118821"/>
                    </a:lnTo>
                    <a:lnTo>
                      <a:pt x="323659" y="118821"/>
                    </a:lnTo>
                    <a:lnTo>
                      <a:pt x="323659" y="135915"/>
                    </a:lnTo>
                    <a:lnTo>
                      <a:pt x="303631" y="135915"/>
                    </a:lnTo>
                    <a:lnTo>
                      <a:pt x="303631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21"/>
                    </a:lnTo>
                    <a:lnTo>
                      <a:pt x="268706" y="118821"/>
                    </a:lnTo>
                    <a:lnTo>
                      <a:pt x="268706" y="135915"/>
                    </a:lnTo>
                    <a:lnTo>
                      <a:pt x="248678" y="135915"/>
                    </a:lnTo>
                    <a:lnTo>
                      <a:pt x="248678" y="106603"/>
                    </a:lnTo>
                    <a:lnTo>
                      <a:pt x="241236" y="106603"/>
                    </a:lnTo>
                    <a:lnTo>
                      <a:pt x="241236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21"/>
                    </a:lnTo>
                    <a:lnTo>
                      <a:pt x="186283" y="118821"/>
                    </a:lnTo>
                    <a:lnTo>
                      <a:pt x="186283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800" y="118821"/>
                    </a:lnTo>
                    <a:lnTo>
                      <a:pt x="158800" y="135915"/>
                    </a:lnTo>
                    <a:lnTo>
                      <a:pt x="138772" y="135915"/>
                    </a:lnTo>
                    <a:lnTo>
                      <a:pt x="138772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302" y="135915"/>
                    </a:lnTo>
                    <a:lnTo>
                      <a:pt x="111302" y="91706"/>
                    </a:lnTo>
                    <a:lnTo>
                      <a:pt x="103847" y="91706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13" y="8966"/>
                    </a:lnTo>
                    <a:lnTo>
                      <a:pt x="393560" y="13119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83"/>
                    </a:lnTo>
                    <a:lnTo>
                      <a:pt x="398818" y="7861"/>
                    </a:lnTo>
                    <a:lnTo>
                      <a:pt x="398208" y="7442"/>
                    </a:lnTo>
                    <a:lnTo>
                      <a:pt x="390309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19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309" y="141249"/>
                    </a:lnTo>
                    <a:lnTo>
                      <a:pt x="398208" y="135915"/>
                    </a:lnTo>
                    <a:lnTo>
                      <a:pt x="398818" y="135509"/>
                    </a:lnTo>
                    <a:lnTo>
                      <a:pt x="404571" y="127000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15"/>
              <p:cNvSpPr/>
              <p:nvPr/>
            </p:nvSpPr>
            <p:spPr>
              <a:xfrm>
                <a:off x="2363368" y="1617471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62" y="38150"/>
                    </a:moveTo>
                    <a:lnTo>
                      <a:pt x="122770" y="38150"/>
                    </a:lnTo>
                    <a:lnTo>
                      <a:pt x="105562" y="72656"/>
                    </a:lnTo>
                    <a:lnTo>
                      <a:pt x="88150" y="38150"/>
                    </a:lnTo>
                    <a:lnTo>
                      <a:pt x="80733" y="38150"/>
                    </a:lnTo>
                    <a:lnTo>
                      <a:pt x="80733" y="89446"/>
                    </a:lnTo>
                    <a:lnTo>
                      <a:pt x="88150" y="89446"/>
                    </a:lnTo>
                    <a:lnTo>
                      <a:pt x="88150" y="52946"/>
                    </a:lnTo>
                    <a:lnTo>
                      <a:pt x="102641" y="81318"/>
                    </a:lnTo>
                    <a:lnTo>
                      <a:pt x="108369" y="81318"/>
                    </a:lnTo>
                    <a:lnTo>
                      <a:pt x="122656" y="52946"/>
                    </a:lnTo>
                    <a:lnTo>
                      <a:pt x="122656" y="89446"/>
                    </a:lnTo>
                    <a:lnTo>
                      <a:pt x="130162" y="89446"/>
                    </a:lnTo>
                    <a:lnTo>
                      <a:pt x="130162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39"/>
                    </a:lnTo>
                    <a:lnTo>
                      <a:pt x="156895" y="83947"/>
                    </a:lnTo>
                    <a:lnTo>
                      <a:pt x="160286" y="75641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6"/>
            <p:cNvSpPr txBox="1"/>
            <p:nvPr/>
          </p:nvSpPr>
          <p:spPr>
            <a:xfrm>
              <a:off x="2696348" y="1573357"/>
              <a:ext cx="64389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,</a:t>
              </a:r>
              <a:r>
                <a:rPr sz="1100" spc="-5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2-й</a:t>
              </a:r>
              <a:r>
                <a:rPr sz="1100" spc="-5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день</a:t>
              </a:r>
              <a:endParaRPr sz="1100" dirty="0">
                <a:latin typeface="Microsoft Sans Serif"/>
                <a:cs typeface="Microsoft Sans Serif"/>
              </a:endParaRPr>
            </a:p>
          </p:txBody>
        </p:sp>
        <p:grpSp>
          <p:nvGrpSpPr>
            <p:cNvPr id="14" name="object 17"/>
            <p:cNvGrpSpPr/>
            <p:nvPr/>
          </p:nvGrpSpPr>
          <p:grpSpPr>
            <a:xfrm>
              <a:off x="3362002" y="1595093"/>
              <a:ext cx="518795" cy="143510"/>
              <a:chOff x="3362002" y="1595093"/>
              <a:chExt cx="518795" cy="143510"/>
            </a:xfrm>
          </p:grpSpPr>
          <p:pic>
            <p:nvPicPr>
              <p:cNvPr id="68" name="object 18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606130" y="1602530"/>
                <a:ext cx="155105" cy="128485"/>
              </a:xfrm>
              <a:prstGeom prst="rect">
                <a:avLst/>
              </a:prstGeom>
            </p:spPr>
          </p:pic>
          <p:sp>
            <p:nvSpPr>
              <p:cNvPr id="69" name="object 19"/>
              <p:cNvSpPr/>
              <p:nvPr/>
            </p:nvSpPr>
            <p:spPr>
              <a:xfrm>
                <a:off x="3361995" y="1595094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5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83"/>
                    </a:lnTo>
                    <a:lnTo>
                      <a:pt x="399237" y="8483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104"/>
                    </a:lnTo>
                    <a:lnTo>
                      <a:pt x="393560" y="130251"/>
                    </a:lnTo>
                    <a:lnTo>
                      <a:pt x="387413" y="134404"/>
                    </a:lnTo>
                    <a:lnTo>
                      <a:pt x="386054" y="134683"/>
                    </a:lnTo>
                    <a:lnTo>
                      <a:pt x="386054" y="91706"/>
                    </a:lnTo>
                    <a:lnTo>
                      <a:pt x="378612" y="91706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21"/>
                    </a:lnTo>
                    <a:lnTo>
                      <a:pt x="351129" y="118821"/>
                    </a:lnTo>
                    <a:lnTo>
                      <a:pt x="351129" y="135915"/>
                    </a:lnTo>
                    <a:lnTo>
                      <a:pt x="331114" y="135915"/>
                    </a:lnTo>
                    <a:lnTo>
                      <a:pt x="331114" y="118821"/>
                    </a:lnTo>
                    <a:lnTo>
                      <a:pt x="323659" y="118821"/>
                    </a:lnTo>
                    <a:lnTo>
                      <a:pt x="323659" y="135915"/>
                    </a:lnTo>
                    <a:lnTo>
                      <a:pt x="303631" y="135915"/>
                    </a:lnTo>
                    <a:lnTo>
                      <a:pt x="303631" y="118821"/>
                    </a:lnTo>
                    <a:lnTo>
                      <a:pt x="296189" y="118821"/>
                    </a:lnTo>
                    <a:lnTo>
                      <a:pt x="296189" y="135915"/>
                    </a:lnTo>
                    <a:lnTo>
                      <a:pt x="276148" y="135915"/>
                    </a:lnTo>
                    <a:lnTo>
                      <a:pt x="276148" y="118821"/>
                    </a:lnTo>
                    <a:lnTo>
                      <a:pt x="268706" y="118821"/>
                    </a:lnTo>
                    <a:lnTo>
                      <a:pt x="268706" y="135915"/>
                    </a:lnTo>
                    <a:lnTo>
                      <a:pt x="248678" y="135915"/>
                    </a:lnTo>
                    <a:lnTo>
                      <a:pt x="248678" y="106603"/>
                    </a:lnTo>
                    <a:lnTo>
                      <a:pt x="241236" y="106603"/>
                    </a:lnTo>
                    <a:lnTo>
                      <a:pt x="241236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13" y="135915"/>
                    </a:lnTo>
                    <a:lnTo>
                      <a:pt x="193713" y="118821"/>
                    </a:lnTo>
                    <a:lnTo>
                      <a:pt x="186270" y="118821"/>
                    </a:lnTo>
                    <a:lnTo>
                      <a:pt x="186270" y="135915"/>
                    </a:lnTo>
                    <a:lnTo>
                      <a:pt x="166255" y="135915"/>
                    </a:lnTo>
                    <a:lnTo>
                      <a:pt x="166255" y="118821"/>
                    </a:lnTo>
                    <a:lnTo>
                      <a:pt x="158800" y="118821"/>
                    </a:lnTo>
                    <a:lnTo>
                      <a:pt x="158800" y="135915"/>
                    </a:lnTo>
                    <a:lnTo>
                      <a:pt x="138772" y="135915"/>
                    </a:lnTo>
                    <a:lnTo>
                      <a:pt x="138772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302" y="135915"/>
                    </a:lnTo>
                    <a:lnTo>
                      <a:pt x="111302" y="91706"/>
                    </a:lnTo>
                    <a:lnTo>
                      <a:pt x="103860" y="91706"/>
                    </a:lnTo>
                    <a:lnTo>
                      <a:pt x="103860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13" y="8966"/>
                    </a:lnTo>
                    <a:lnTo>
                      <a:pt x="393560" y="13119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83"/>
                    </a:lnTo>
                    <a:lnTo>
                      <a:pt x="398818" y="7861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19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296" y="141249"/>
                    </a:lnTo>
                    <a:lnTo>
                      <a:pt x="398208" y="135915"/>
                    </a:lnTo>
                    <a:lnTo>
                      <a:pt x="398818" y="135509"/>
                    </a:lnTo>
                    <a:lnTo>
                      <a:pt x="404571" y="127000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20"/>
              <p:cNvSpPr/>
              <p:nvPr/>
            </p:nvSpPr>
            <p:spPr>
              <a:xfrm>
                <a:off x="3534740" y="1617471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39"/>
                    </a:lnTo>
                    <a:lnTo>
                      <a:pt x="156895" y="83947"/>
                    </a:lnTo>
                    <a:lnTo>
                      <a:pt x="160286" y="75641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" name="object 21"/>
            <p:cNvSpPr txBox="1"/>
            <p:nvPr/>
          </p:nvSpPr>
          <p:spPr>
            <a:xfrm>
              <a:off x="3867718" y="1573357"/>
              <a:ext cx="62865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,</a:t>
              </a:r>
              <a:endParaRPr sz="1100">
                <a:latin typeface="Microsoft Sans Serif"/>
                <a:cs typeface="Microsoft Sans Serif"/>
              </a:endParaRPr>
            </a:p>
          </p:txBody>
        </p:sp>
        <p:grpSp>
          <p:nvGrpSpPr>
            <p:cNvPr id="16" name="object 22"/>
            <p:cNvGrpSpPr/>
            <p:nvPr/>
          </p:nvGrpSpPr>
          <p:grpSpPr>
            <a:xfrm>
              <a:off x="1218490" y="1838402"/>
              <a:ext cx="518795" cy="143510"/>
              <a:chOff x="1218490" y="1838402"/>
              <a:chExt cx="518795" cy="143510"/>
            </a:xfrm>
          </p:grpSpPr>
          <p:pic>
            <p:nvPicPr>
              <p:cNvPr id="65" name="object 2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462618" y="1845838"/>
                <a:ext cx="155105" cy="128485"/>
              </a:xfrm>
              <a:prstGeom prst="rect">
                <a:avLst/>
              </a:prstGeom>
            </p:spPr>
          </p:pic>
          <p:sp>
            <p:nvSpPr>
              <p:cNvPr id="66" name="object 24"/>
              <p:cNvSpPr/>
              <p:nvPr/>
            </p:nvSpPr>
            <p:spPr>
              <a:xfrm>
                <a:off x="1218488" y="1838413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58" y="16370"/>
                    </a:lnTo>
                    <a:lnTo>
                      <a:pt x="399237" y="8470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091"/>
                    </a:lnTo>
                    <a:lnTo>
                      <a:pt x="393560" y="130238"/>
                    </a:lnTo>
                    <a:lnTo>
                      <a:pt x="387400" y="134391"/>
                    </a:lnTo>
                    <a:lnTo>
                      <a:pt x="386041" y="134670"/>
                    </a:lnTo>
                    <a:lnTo>
                      <a:pt x="386041" y="91706"/>
                    </a:lnTo>
                    <a:lnTo>
                      <a:pt x="378599" y="91706"/>
                    </a:lnTo>
                    <a:lnTo>
                      <a:pt x="378599" y="135915"/>
                    </a:lnTo>
                    <a:lnTo>
                      <a:pt x="358584" y="135915"/>
                    </a:lnTo>
                    <a:lnTo>
                      <a:pt x="358584" y="118821"/>
                    </a:lnTo>
                    <a:lnTo>
                      <a:pt x="351129" y="118821"/>
                    </a:lnTo>
                    <a:lnTo>
                      <a:pt x="351129" y="135915"/>
                    </a:lnTo>
                    <a:lnTo>
                      <a:pt x="331101" y="135915"/>
                    </a:lnTo>
                    <a:lnTo>
                      <a:pt x="331101" y="118821"/>
                    </a:lnTo>
                    <a:lnTo>
                      <a:pt x="323659" y="118821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21"/>
                    </a:lnTo>
                    <a:lnTo>
                      <a:pt x="268706" y="118821"/>
                    </a:lnTo>
                    <a:lnTo>
                      <a:pt x="268706" y="135915"/>
                    </a:lnTo>
                    <a:lnTo>
                      <a:pt x="248666" y="135915"/>
                    </a:lnTo>
                    <a:lnTo>
                      <a:pt x="248666" y="106603"/>
                    </a:lnTo>
                    <a:lnTo>
                      <a:pt x="241223" y="106603"/>
                    </a:lnTo>
                    <a:lnTo>
                      <a:pt x="241223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21"/>
                    </a:lnTo>
                    <a:lnTo>
                      <a:pt x="186270" y="118821"/>
                    </a:lnTo>
                    <a:lnTo>
                      <a:pt x="186270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788" y="118821"/>
                    </a:lnTo>
                    <a:lnTo>
                      <a:pt x="158788" y="135915"/>
                    </a:lnTo>
                    <a:lnTo>
                      <a:pt x="138772" y="135915"/>
                    </a:lnTo>
                    <a:lnTo>
                      <a:pt x="138772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706"/>
                    </a:lnTo>
                    <a:lnTo>
                      <a:pt x="103847" y="91706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53"/>
                    </a:lnTo>
                    <a:lnTo>
                      <a:pt x="393560" y="13106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70"/>
                    </a:lnTo>
                    <a:lnTo>
                      <a:pt x="398818" y="7848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06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25"/>
              <p:cNvSpPr/>
              <p:nvPr/>
            </p:nvSpPr>
            <p:spPr>
              <a:xfrm>
                <a:off x="1391221" y="1860778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62" y="38150"/>
                    </a:moveTo>
                    <a:lnTo>
                      <a:pt x="122770" y="38150"/>
                    </a:lnTo>
                    <a:lnTo>
                      <a:pt x="105562" y="72656"/>
                    </a:lnTo>
                    <a:lnTo>
                      <a:pt x="88150" y="38150"/>
                    </a:lnTo>
                    <a:lnTo>
                      <a:pt x="80733" y="38150"/>
                    </a:lnTo>
                    <a:lnTo>
                      <a:pt x="80733" y="89446"/>
                    </a:lnTo>
                    <a:lnTo>
                      <a:pt x="88150" y="89446"/>
                    </a:lnTo>
                    <a:lnTo>
                      <a:pt x="88150" y="52946"/>
                    </a:lnTo>
                    <a:lnTo>
                      <a:pt x="102641" y="81318"/>
                    </a:lnTo>
                    <a:lnTo>
                      <a:pt x="108369" y="81318"/>
                    </a:lnTo>
                    <a:lnTo>
                      <a:pt x="122656" y="52946"/>
                    </a:lnTo>
                    <a:lnTo>
                      <a:pt x="122656" y="89446"/>
                    </a:lnTo>
                    <a:lnTo>
                      <a:pt x="130162" y="89446"/>
                    </a:lnTo>
                    <a:lnTo>
                      <a:pt x="130162" y="38150"/>
                    </a:lnTo>
                    <a:close/>
                  </a:path>
                  <a:path w="187325" h="89535">
                    <a:moveTo>
                      <a:pt x="187172" y="38150"/>
                    </a:moveTo>
                    <a:lnTo>
                      <a:pt x="154317" y="38150"/>
                    </a:lnTo>
                    <a:lnTo>
                      <a:pt x="154317" y="81521"/>
                    </a:lnTo>
                    <a:lnTo>
                      <a:pt x="148069" y="82981"/>
                    </a:lnTo>
                    <a:lnTo>
                      <a:pt x="141808" y="82981"/>
                    </a:lnTo>
                    <a:lnTo>
                      <a:pt x="141808" y="89446"/>
                    </a:lnTo>
                    <a:lnTo>
                      <a:pt x="145262" y="89446"/>
                    </a:lnTo>
                    <a:lnTo>
                      <a:pt x="151752" y="88239"/>
                    </a:lnTo>
                    <a:lnTo>
                      <a:pt x="156908" y="83947"/>
                    </a:lnTo>
                    <a:lnTo>
                      <a:pt x="160299" y="75641"/>
                    </a:lnTo>
                    <a:lnTo>
                      <a:pt x="161518" y="62331"/>
                    </a:lnTo>
                    <a:lnTo>
                      <a:pt x="161518" y="44602"/>
                    </a:lnTo>
                    <a:lnTo>
                      <a:pt x="179666" y="44602"/>
                    </a:lnTo>
                    <a:lnTo>
                      <a:pt x="179666" y="89446"/>
                    </a:lnTo>
                    <a:lnTo>
                      <a:pt x="187172" y="89446"/>
                    </a:lnTo>
                    <a:lnTo>
                      <a:pt x="187172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7" name="object 26"/>
            <p:cNvGrpSpPr/>
            <p:nvPr/>
          </p:nvGrpSpPr>
          <p:grpSpPr>
            <a:xfrm>
              <a:off x="2389860" y="1838402"/>
              <a:ext cx="518795" cy="143510"/>
              <a:chOff x="2389860" y="1838402"/>
              <a:chExt cx="518795" cy="143510"/>
            </a:xfrm>
          </p:grpSpPr>
          <p:pic>
            <p:nvPicPr>
              <p:cNvPr id="62" name="object 2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33987" y="1845838"/>
                <a:ext cx="155105" cy="128485"/>
              </a:xfrm>
              <a:prstGeom prst="rect">
                <a:avLst/>
              </a:prstGeom>
            </p:spPr>
          </p:pic>
          <p:sp>
            <p:nvSpPr>
              <p:cNvPr id="63" name="object 28"/>
              <p:cNvSpPr/>
              <p:nvPr/>
            </p:nvSpPr>
            <p:spPr>
              <a:xfrm>
                <a:off x="2389860" y="1838413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58" y="16370"/>
                    </a:lnTo>
                    <a:lnTo>
                      <a:pt x="399237" y="8470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091"/>
                    </a:lnTo>
                    <a:lnTo>
                      <a:pt x="393560" y="130238"/>
                    </a:lnTo>
                    <a:lnTo>
                      <a:pt x="387400" y="134391"/>
                    </a:lnTo>
                    <a:lnTo>
                      <a:pt x="386054" y="134670"/>
                    </a:lnTo>
                    <a:lnTo>
                      <a:pt x="386054" y="91706"/>
                    </a:lnTo>
                    <a:lnTo>
                      <a:pt x="378599" y="91706"/>
                    </a:lnTo>
                    <a:lnTo>
                      <a:pt x="378599" y="135915"/>
                    </a:lnTo>
                    <a:lnTo>
                      <a:pt x="358559" y="135915"/>
                    </a:lnTo>
                    <a:lnTo>
                      <a:pt x="358559" y="118821"/>
                    </a:lnTo>
                    <a:lnTo>
                      <a:pt x="351116" y="118821"/>
                    </a:lnTo>
                    <a:lnTo>
                      <a:pt x="351116" y="135915"/>
                    </a:lnTo>
                    <a:lnTo>
                      <a:pt x="331101" y="135915"/>
                    </a:lnTo>
                    <a:lnTo>
                      <a:pt x="331101" y="118821"/>
                    </a:lnTo>
                    <a:lnTo>
                      <a:pt x="323659" y="118821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36" y="135915"/>
                    </a:lnTo>
                    <a:lnTo>
                      <a:pt x="276136" y="118821"/>
                    </a:lnTo>
                    <a:lnTo>
                      <a:pt x="268693" y="118821"/>
                    </a:lnTo>
                    <a:lnTo>
                      <a:pt x="268693" y="135915"/>
                    </a:lnTo>
                    <a:lnTo>
                      <a:pt x="248666" y="135915"/>
                    </a:lnTo>
                    <a:lnTo>
                      <a:pt x="248666" y="106603"/>
                    </a:lnTo>
                    <a:lnTo>
                      <a:pt x="241223" y="106603"/>
                    </a:lnTo>
                    <a:lnTo>
                      <a:pt x="241223" y="135915"/>
                    </a:lnTo>
                    <a:lnTo>
                      <a:pt x="221183" y="135915"/>
                    </a:lnTo>
                    <a:lnTo>
                      <a:pt x="221183" y="118821"/>
                    </a:lnTo>
                    <a:lnTo>
                      <a:pt x="213741" y="118821"/>
                    </a:lnTo>
                    <a:lnTo>
                      <a:pt x="213741" y="135915"/>
                    </a:lnTo>
                    <a:lnTo>
                      <a:pt x="193725" y="135915"/>
                    </a:lnTo>
                    <a:lnTo>
                      <a:pt x="193725" y="118821"/>
                    </a:lnTo>
                    <a:lnTo>
                      <a:pt x="186270" y="118821"/>
                    </a:lnTo>
                    <a:lnTo>
                      <a:pt x="186270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788" y="118821"/>
                    </a:lnTo>
                    <a:lnTo>
                      <a:pt x="158788" y="135915"/>
                    </a:lnTo>
                    <a:lnTo>
                      <a:pt x="138772" y="135915"/>
                    </a:lnTo>
                    <a:lnTo>
                      <a:pt x="138772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706"/>
                    </a:lnTo>
                    <a:lnTo>
                      <a:pt x="103847" y="91706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53"/>
                    </a:lnTo>
                    <a:lnTo>
                      <a:pt x="393560" y="13106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70"/>
                    </a:lnTo>
                    <a:lnTo>
                      <a:pt x="398818" y="7848"/>
                    </a:lnTo>
                    <a:lnTo>
                      <a:pt x="398195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78" y="13106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29"/>
              <p:cNvSpPr/>
              <p:nvPr/>
            </p:nvSpPr>
            <p:spPr>
              <a:xfrm>
                <a:off x="2562593" y="1860778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62" y="38150"/>
                    </a:moveTo>
                    <a:lnTo>
                      <a:pt x="122770" y="38150"/>
                    </a:lnTo>
                    <a:lnTo>
                      <a:pt x="105562" y="72656"/>
                    </a:lnTo>
                    <a:lnTo>
                      <a:pt x="88150" y="38150"/>
                    </a:lnTo>
                    <a:lnTo>
                      <a:pt x="80733" y="38150"/>
                    </a:lnTo>
                    <a:lnTo>
                      <a:pt x="80733" y="89446"/>
                    </a:lnTo>
                    <a:lnTo>
                      <a:pt x="88150" y="89446"/>
                    </a:lnTo>
                    <a:lnTo>
                      <a:pt x="88150" y="52946"/>
                    </a:lnTo>
                    <a:lnTo>
                      <a:pt x="102641" y="81318"/>
                    </a:lnTo>
                    <a:lnTo>
                      <a:pt x="108369" y="81318"/>
                    </a:lnTo>
                    <a:lnTo>
                      <a:pt x="122656" y="52946"/>
                    </a:lnTo>
                    <a:lnTo>
                      <a:pt x="122656" y="89446"/>
                    </a:lnTo>
                    <a:lnTo>
                      <a:pt x="130162" y="89446"/>
                    </a:lnTo>
                    <a:lnTo>
                      <a:pt x="130162" y="38150"/>
                    </a:lnTo>
                    <a:close/>
                  </a:path>
                  <a:path w="187325" h="89535">
                    <a:moveTo>
                      <a:pt x="187172" y="38150"/>
                    </a:moveTo>
                    <a:lnTo>
                      <a:pt x="154317" y="38150"/>
                    </a:lnTo>
                    <a:lnTo>
                      <a:pt x="154317" y="81521"/>
                    </a:lnTo>
                    <a:lnTo>
                      <a:pt x="148069" y="82981"/>
                    </a:lnTo>
                    <a:lnTo>
                      <a:pt x="141808" y="82981"/>
                    </a:lnTo>
                    <a:lnTo>
                      <a:pt x="141808" y="89446"/>
                    </a:lnTo>
                    <a:lnTo>
                      <a:pt x="145262" y="89446"/>
                    </a:lnTo>
                    <a:lnTo>
                      <a:pt x="151752" y="88239"/>
                    </a:lnTo>
                    <a:lnTo>
                      <a:pt x="156908" y="83947"/>
                    </a:lnTo>
                    <a:lnTo>
                      <a:pt x="160286" y="75641"/>
                    </a:lnTo>
                    <a:lnTo>
                      <a:pt x="161518" y="62331"/>
                    </a:lnTo>
                    <a:lnTo>
                      <a:pt x="161518" y="44602"/>
                    </a:lnTo>
                    <a:lnTo>
                      <a:pt x="179666" y="44602"/>
                    </a:lnTo>
                    <a:lnTo>
                      <a:pt x="179666" y="89446"/>
                    </a:lnTo>
                    <a:lnTo>
                      <a:pt x="187172" y="89446"/>
                    </a:lnTo>
                    <a:lnTo>
                      <a:pt x="187172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8" name="object 30"/>
            <p:cNvGrpSpPr/>
            <p:nvPr/>
          </p:nvGrpSpPr>
          <p:grpSpPr>
            <a:xfrm>
              <a:off x="3526447" y="1838402"/>
              <a:ext cx="518795" cy="143510"/>
              <a:chOff x="3526447" y="1838402"/>
              <a:chExt cx="518795" cy="143510"/>
            </a:xfrm>
          </p:grpSpPr>
          <p:pic>
            <p:nvPicPr>
              <p:cNvPr id="59" name="object 31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770574" y="1845838"/>
                <a:ext cx="155105" cy="128485"/>
              </a:xfrm>
              <a:prstGeom prst="rect">
                <a:avLst/>
              </a:prstGeom>
            </p:spPr>
          </p:pic>
          <p:sp>
            <p:nvSpPr>
              <p:cNvPr id="60" name="object 32"/>
              <p:cNvSpPr/>
              <p:nvPr/>
            </p:nvSpPr>
            <p:spPr>
              <a:xfrm>
                <a:off x="3526447" y="1838413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5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58" y="16370"/>
                    </a:lnTo>
                    <a:lnTo>
                      <a:pt x="399237" y="8470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091"/>
                    </a:lnTo>
                    <a:lnTo>
                      <a:pt x="393560" y="130238"/>
                    </a:lnTo>
                    <a:lnTo>
                      <a:pt x="387400" y="134391"/>
                    </a:lnTo>
                    <a:lnTo>
                      <a:pt x="386041" y="134670"/>
                    </a:lnTo>
                    <a:lnTo>
                      <a:pt x="386041" y="91706"/>
                    </a:lnTo>
                    <a:lnTo>
                      <a:pt x="378599" y="91706"/>
                    </a:lnTo>
                    <a:lnTo>
                      <a:pt x="378599" y="135915"/>
                    </a:lnTo>
                    <a:lnTo>
                      <a:pt x="358571" y="135915"/>
                    </a:lnTo>
                    <a:lnTo>
                      <a:pt x="358571" y="118821"/>
                    </a:lnTo>
                    <a:lnTo>
                      <a:pt x="351116" y="118821"/>
                    </a:lnTo>
                    <a:lnTo>
                      <a:pt x="351116" y="135915"/>
                    </a:lnTo>
                    <a:lnTo>
                      <a:pt x="331101" y="135915"/>
                    </a:lnTo>
                    <a:lnTo>
                      <a:pt x="331101" y="118821"/>
                    </a:lnTo>
                    <a:lnTo>
                      <a:pt x="323646" y="118821"/>
                    </a:lnTo>
                    <a:lnTo>
                      <a:pt x="323646" y="135915"/>
                    </a:lnTo>
                    <a:lnTo>
                      <a:pt x="303618" y="135915"/>
                    </a:lnTo>
                    <a:lnTo>
                      <a:pt x="303618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21"/>
                    </a:lnTo>
                    <a:lnTo>
                      <a:pt x="268706" y="118821"/>
                    </a:lnTo>
                    <a:lnTo>
                      <a:pt x="268706" y="135915"/>
                    </a:lnTo>
                    <a:lnTo>
                      <a:pt x="248666" y="135915"/>
                    </a:lnTo>
                    <a:lnTo>
                      <a:pt x="248666" y="106603"/>
                    </a:lnTo>
                    <a:lnTo>
                      <a:pt x="241223" y="106603"/>
                    </a:lnTo>
                    <a:lnTo>
                      <a:pt x="241223" y="135915"/>
                    </a:lnTo>
                    <a:lnTo>
                      <a:pt x="221183" y="135915"/>
                    </a:lnTo>
                    <a:lnTo>
                      <a:pt x="221183" y="118821"/>
                    </a:lnTo>
                    <a:lnTo>
                      <a:pt x="213741" y="118821"/>
                    </a:lnTo>
                    <a:lnTo>
                      <a:pt x="213741" y="135915"/>
                    </a:lnTo>
                    <a:lnTo>
                      <a:pt x="193713" y="135915"/>
                    </a:lnTo>
                    <a:lnTo>
                      <a:pt x="193713" y="118821"/>
                    </a:lnTo>
                    <a:lnTo>
                      <a:pt x="186270" y="118821"/>
                    </a:lnTo>
                    <a:lnTo>
                      <a:pt x="186270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788" y="118821"/>
                    </a:lnTo>
                    <a:lnTo>
                      <a:pt x="158788" y="135915"/>
                    </a:lnTo>
                    <a:lnTo>
                      <a:pt x="138760" y="135915"/>
                    </a:lnTo>
                    <a:lnTo>
                      <a:pt x="138760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706"/>
                    </a:lnTo>
                    <a:lnTo>
                      <a:pt x="103847" y="91706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53"/>
                    </a:lnTo>
                    <a:lnTo>
                      <a:pt x="393560" y="13106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70"/>
                    </a:lnTo>
                    <a:lnTo>
                      <a:pt x="398818" y="7848"/>
                    </a:lnTo>
                    <a:lnTo>
                      <a:pt x="398195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78" y="13106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33"/>
              <p:cNvSpPr/>
              <p:nvPr/>
            </p:nvSpPr>
            <p:spPr>
              <a:xfrm>
                <a:off x="3699180" y="1860778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62" y="38150"/>
                    </a:moveTo>
                    <a:lnTo>
                      <a:pt x="122770" y="38150"/>
                    </a:lnTo>
                    <a:lnTo>
                      <a:pt x="105562" y="72656"/>
                    </a:lnTo>
                    <a:lnTo>
                      <a:pt x="88150" y="38150"/>
                    </a:lnTo>
                    <a:lnTo>
                      <a:pt x="80733" y="38150"/>
                    </a:lnTo>
                    <a:lnTo>
                      <a:pt x="80733" y="89446"/>
                    </a:lnTo>
                    <a:lnTo>
                      <a:pt x="88150" y="89446"/>
                    </a:lnTo>
                    <a:lnTo>
                      <a:pt x="88150" y="52946"/>
                    </a:lnTo>
                    <a:lnTo>
                      <a:pt x="102641" y="81318"/>
                    </a:lnTo>
                    <a:lnTo>
                      <a:pt x="108369" y="81318"/>
                    </a:lnTo>
                    <a:lnTo>
                      <a:pt x="122656" y="52946"/>
                    </a:lnTo>
                    <a:lnTo>
                      <a:pt x="122656" y="89446"/>
                    </a:lnTo>
                    <a:lnTo>
                      <a:pt x="130162" y="89446"/>
                    </a:lnTo>
                    <a:lnTo>
                      <a:pt x="130162" y="38150"/>
                    </a:lnTo>
                    <a:close/>
                  </a:path>
                  <a:path w="187325" h="89535">
                    <a:moveTo>
                      <a:pt x="187172" y="38150"/>
                    </a:moveTo>
                    <a:lnTo>
                      <a:pt x="154317" y="38150"/>
                    </a:lnTo>
                    <a:lnTo>
                      <a:pt x="154317" y="81521"/>
                    </a:lnTo>
                    <a:lnTo>
                      <a:pt x="148069" y="82981"/>
                    </a:lnTo>
                    <a:lnTo>
                      <a:pt x="141808" y="82981"/>
                    </a:lnTo>
                    <a:lnTo>
                      <a:pt x="141808" y="89446"/>
                    </a:lnTo>
                    <a:lnTo>
                      <a:pt x="145262" y="89446"/>
                    </a:lnTo>
                    <a:lnTo>
                      <a:pt x="151752" y="88239"/>
                    </a:lnTo>
                    <a:lnTo>
                      <a:pt x="156908" y="83947"/>
                    </a:lnTo>
                    <a:lnTo>
                      <a:pt x="160286" y="75641"/>
                    </a:lnTo>
                    <a:lnTo>
                      <a:pt x="161518" y="62331"/>
                    </a:lnTo>
                    <a:lnTo>
                      <a:pt x="161518" y="44602"/>
                    </a:lnTo>
                    <a:lnTo>
                      <a:pt x="179666" y="44602"/>
                    </a:lnTo>
                    <a:lnTo>
                      <a:pt x="179666" y="89446"/>
                    </a:lnTo>
                    <a:lnTo>
                      <a:pt x="187172" y="89446"/>
                    </a:lnTo>
                    <a:lnTo>
                      <a:pt x="187172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" name="object 34"/>
            <p:cNvSpPr txBox="1"/>
            <p:nvPr/>
          </p:nvSpPr>
          <p:spPr>
            <a:xfrm>
              <a:off x="4032161" y="1816666"/>
              <a:ext cx="62865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,</a:t>
              </a:r>
              <a:endParaRPr sz="1100">
                <a:latin typeface="Microsoft Sans Serif"/>
                <a:cs typeface="Microsoft Sans Serif"/>
              </a:endParaRPr>
            </a:p>
          </p:txBody>
        </p:sp>
        <p:sp>
          <p:nvSpPr>
            <p:cNvPr id="20" name="object 35"/>
            <p:cNvSpPr txBox="1"/>
            <p:nvPr/>
          </p:nvSpPr>
          <p:spPr>
            <a:xfrm>
              <a:off x="624443" y="1816714"/>
              <a:ext cx="3119120" cy="528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-635">
                <a:lnSpc>
                  <a:spcPct val="100000"/>
                </a:lnSpc>
                <a:spcBef>
                  <a:spcPts val="100"/>
                </a:spcBef>
                <a:tabLst>
                  <a:tab pos="1111885" algn="l"/>
                  <a:tab pos="2283460" algn="l"/>
                </a:tabLst>
              </a:pPr>
              <a:r>
                <a:rPr sz="1100" spc="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3-й</a:t>
              </a:r>
              <a:r>
                <a:rPr sz="11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день	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,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4-й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день	</a:t>
              </a:r>
              <a:r>
                <a:rPr sz="1100" spc="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,5-й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день 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(нормализация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гормонального</a:t>
              </a:r>
              <a:r>
                <a:rPr sz="11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4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фона,</a:t>
              </a:r>
              <a:r>
                <a:rPr sz="11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подготовка </a:t>
              </a:r>
              <a:r>
                <a:rPr sz="1100" spc="-27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к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созреванию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полноценного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4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фолликула)</a:t>
              </a:r>
              <a:endParaRPr sz="1100" dirty="0">
                <a:latin typeface="Microsoft Sans Serif"/>
                <a:cs typeface="Microsoft Sans Serif"/>
              </a:endParaRPr>
            </a:p>
          </p:txBody>
        </p:sp>
        <p:grpSp>
          <p:nvGrpSpPr>
            <p:cNvPr id="21" name="object 36"/>
            <p:cNvGrpSpPr/>
            <p:nvPr/>
          </p:nvGrpSpPr>
          <p:grpSpPr>
            <a:xfrm>
              <a:off x="1336395" y="3017304"/>
              <a:ext cx="756920" cy="172720"/>
              <a:chOff x="1336395" y="3017304"/>
              <a:chExt cx="756920" cy="172720"/>
            </a:xfrm>
          </p:grpSpPr>
          <p:pic>
            <p:nvPicPr>
              <p:cNvPr id="55" name="object 37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36395" y="3017304"/>
                <a:ext cx="203377" cy="172415"/>
              </a:xfrm>
              <a:prstGeom prst="rect">
                <a:avLst/>
              </a:prstGeom>
            </p:spPr>
          </p:pic>
          <p:pic>
            <p:nvPicPr>
              <p:cNvPr id="56" name="object 3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18690" y="3028387"/>
                <a:ext cx="155105" cy="128485"/>
              </a:xfrm>
              <a:prstGeom prst="rect">
                <a:avLst/>
              </a:prstGeom>
            </p:spPr>
          </p:pic>
          <p:sp>
            <p:nvSpPr>
              <p:cNvPr id="57" name="object 39"/>
              <p:cNvSpPr/>
              <p:nvPr/>
            </p:nvSpPr>
            <p:spPr>
              <a:xfrm>
                <a:off x="1574558" y="3020961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70"/>
                    </a:lnTo>
                    <a:lnTo>
                      <a:pt x="399237" y="8470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091"/>
                    </a:lnTo>
                    <a:lnTo>
                      <a:pt x="393560" y="130238"/>
                    </a:lnTo>
                    <a:lnTo>
                      <a:pt x="387400" y="134391"/>
                    </a:lnTo>
                    <a:lnTo>
                      <a:pt x="386054" y="134670"/>
                    </a:lnTo>
                    <a:lnTo>
                      <a:pt x="386054" y="91719"/>
                    </a:lnTo>
                    <a:lnTo>
                      <a:pt x="378612" y="91719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21"/>
                    </a:lnTo>
                    <a:lnTo>
                      <a:pt x="351129" y="118821"/>
                    </a:lnTo>
                    <a:lnTo>
                      <a:pt x="351129" y="135915"/>
                    </a:lnTo>
                    <a:lnTo>
                      <a:pt x="331101" y="135915"/>
                    </a:lnTo>
                    <a:lnTo>
                      <a:pt x="331101" y="118821"/>
                    </a:lnTo>
                    <a:lnTo>
                      <a:pt x="323659" y="118821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21"/>
                    </a:lnTo>
                    <a:lnTo>
                      <a:pt x="268693" y="118821"/>
                    </a:lnTo>
                    <a:lnTo>
                      <a:pt x="268693" y="135915"/>
                    </a:lnTo>
                    <a:lnTo>
                      <a:pt x="248666" y="135915"/>
                    </a:lnTo>
                    <a:lnTo>
                      <a:pt x="248666" y="106616"/>
                    </a:lnTo>
                    <a:lnTo>
                      <a:pt x="241223" y="106616"/>
                    </a:lnTo>
                    <a:lnTo>
                      <a:pt x="241223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21"/>
                    </a:lnTo>
                    <a:lnTo>
                      <a:pt x="186283" y="118821"/>
                    </a:lnTo>
                    <a:lnTo>
                      <a:pt x="186283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800" y="118821"/>
                    </a:lnTo>
                    <a:lnTo>
                      <a:pt x="158800" y="135915"/>
                    </a:lnTo>
                    <a:lnTo>
                      <a:pt x="138760" y="135915"/>
                    </a:lnTo>
                    <a:lnTo>
                      <a:pt x="138760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719"/>
                    </a:lnTo>
                    <a:lnTo>
                      <a:pt x="103847" y="91719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66"/>
                    </a:lnTo>
                    <a:lnTo>
                      <a:pt x="393560" y="13106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70"/>
                    </a:lnTo>
                    <a:lnTo>
                      <a:pt x="398818" y="7848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06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40"/>
              <p:cNvSpPr/>
              <p:nvPr/>
            </p:nvSpPr>
            <p:spPr>
              <a:xfrm>
                <a:off x="1747304" y="3043326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39"/>
                    </a:lnTo>
                    <a:lnTo>
                      <a:pt x="156895" y="83947"/>
                    </a:lnTo>
                    <a:lnTo>
                      <a:pt x="160286" y="75641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2" name="object 41"/>
            <p:cNvGrpSpPr/>
            <p:nvPr/>
          </p:nvGrpSpPr>
          <p:grpSpPr>
            <a:xfrm>
              <a:off x="1336395" y="3529293"/>
              <a:ext cx="756920" cy="172720"/>
              <a:chOff x="1336395" y="3529293"/>
              <a:chExt cx="756920" cy="172720"/>
            </a:xfrm>
          </p:grpSpPr>
          <p:pic>
            <p:nvPicPr>
              <p:cNvPr id="51" name="object 42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36395" y="3529293"/>
                <a:ext cx="203377" cy="172415"/>
              </a:xfrm>
              <a:prstGeom prst="rect">
                <a:avLst/>
              </a:prstGeom>
            </p:spPr>
          </p:pic>
          <p:pic>
            <p:nvPicPr>
              <p:cNvPr id="52" name="object 4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18690" y="3540377"/>
                <a:ext cx="155105" cy="128485"/>
              </a:xfrm>
              <a:prstGeom prst="rect">
                <a:avLst/>
              </a:prstGeom>
            </p:spPr>
          </p:pic>
          <p:sp>
            <p:nvSpPr>
              <p:cNvPr id="53" name="object 44"/>
              <p:cNvSpPr/>
              <p:nvPr/>
            </p:nvSpPr>
            <p:spPr>
              <a:xfrm>
                <a:off x="1574558" y="3532949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70"/>
                    </a:lnTo>
                    <a:lnTo>
                      <a:pt x="399237" y="8470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091"/>
                    </a:lnTo>
                    <a:lnTo>
                      <a:pt x="393560" y="130238"/>
                    </a:lnTo>
                    <a:lnTo>
                      <a:pt x="387400" y="134391"/>
                    </a:lnTo>
                    <a:lnTo>
                      <a:pt x="386054" y="134670"/>
                    </a:lnTo>
                    <a:lnTo>
                      <a:pt x="386054" y="91706"/>
                    </a:lnTo>
                    <a:lnTo>
                      <a:pt x="378612" y="91706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21"/>
                    </a:lnTo>
                    <a:lnTo>
                      <a:pt x="351129" y="118821"/>
                    </a:lnTo>
                    <a:lnTo>
                      <a:pt x="351129" y="135915"/>
                    </a:lnTo>
                    <a:lnTo>
                      <a:pt x="331101" y="135915"/>
                    </a:lnTo>
                    <a:lnTo>
                      <a:pt x="331101" y="118821"/>
                    </a:lnTo>
                    <a:lnTo>
                      <a:pt x="323659" y="118821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21"/>
                    </a:lnTo>
                    <a:lnTo>
                      <a:pt x="268693" y="118821"/>
                    </a:lnTo>
                    <a:lnTo>
                      <a:pt x="268693" y="135915"/>
                    </a:lnTo>
                    <a:lnTo>
                      <a:pt x="248666" y="135915"/>
                    </a:lnTo>
                    <a:lnTo>
                      <a:pt x="248666" y="106591"/>
                    </a:lnTo>
                    <a:lnTo>
                      <a:pt x="241223" y="106591"/>
                    </a:lnTo>
                    <a:lnTo>
                      <a:pt x="241223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21"/>
                    </a:lnTo>
                    <a:lnTo>
                      <a:pt x="186283" y="118821"/>
                    </a:lnTo>
                    <a:lnTo>
                      <a:pt x="186283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800" y="118821"/>
                    </a:lnTo>
                    <a:lnTo>
                      <a:pt x="158800" y="135915"/>
                    </a:lnTo>
                    <a:lnTo>
                      <a:pt x="138760" y="135915"/>
                    </a:lnTo>
                    <a:lnTo>
                      <a:pt x="138760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706"/>
                    </a:lnTo>
                    <a:lnTo>
                      <a:pt x="103847" y="91706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66"/>
                    </a:lnTo>
                    <a:lnTo>
                      <a:pt x="393560" y="13106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70"/>
                    </a:lnTo>
                    <a:lnTo>
                      <a:pt x="398818" y="7848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06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45"/>
              <p:cNvSpPr/>
              <p:nvPr/>
            </p:nvSpPr>
            <p:spPr>
              <a:xfrm>
                <a:off x="1747304" y="3555326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26"/>
                    </a:lnTo>
                    <a:lnTo>
                      <a:pt x="156895" y="83947"/>
                    </a:lnTo>
                    <a:lnTo>
                      <a:pt x="160286" y="75628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object 46"/>
            <p:cNvSpPr txBox="1"/>
            <p:nvPr/>
          </p:nvSpPr>
          <p:spPr>
            <a:xfrm>
              <a:off x="444500" y="2427574"/>
              <a:ext cx="4465320" cy="16122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5" dirty="0">
                  <a:solidFill>
                    <a:srgbClr val="5EBB46"/>
                  </a:solidFill>
                  <a:latin typeface="Trebuchet MS"/>
                  <a:cs typeface="Trebuchet MS"/>
                </a:rPr>
                <a:t>за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0" dirty="0">
                  <a:solidFill>
                    <a:srgbClr val="5EBB46"/>
                  </a:solidFill>
                  <a:latin typeface="Trebuchet MS"/>
                  <a:cs typeface="Trebuchet MS"/>
                </a:rPr>
                <a:t>сутки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45" dirty="0">
                  <a:solidFill>
                    <a:srgbClr val="5EBB46"/>
                  </a:solidFill>
                  <a:latin typeface="Trebuchet MS"/>
                  <a:cs typeface="Trebuchet MS"/>
                </a:rPr>
                <a:t>до</a:t>
              </a:r>
              <a:r>
                <a:rPr sz="1100" b="1" spc="-75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5" dirty="0">
                  <a:solidFill>
                    <a:srgbClr val="5EBB46"/>
                  </a:solidFill>
                  <a:latin typeface="Trebuchet MS"/>
                  <a:cs typeface="Trebuchet MS"/>
                </a:rPr>
                <a:t>осеменения</a:t>
              </a:r>
              <a:r>
                <a:rPr sz="1100" b="1" spc="-6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spc="-3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(в</a:t>
              </a:r>
              <a:r>
                <a:rPr sz="1100" spc="-5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4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день </a:t>
              </a:r>
              <a:r>
                <a:rPr sz="1100" spc="-4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введения</a:t>
              </a:r>
              <a:r>
                <a:rPr sz="1100" spc="-5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Фертагила 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или</a:t>
              </a:r>
              <a:r>
                <a:rPr sz="1100" spc="-4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4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другого</a:t>
              </a:r>
              <a:r>
                <a:rPr sz="1100" spc="-5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4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ГнРГ) </a:t>
              </a:r>
              <a:r>
                <a:rPr sz="1100" spc="-27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b="1" spc="-20" dirty="0">
                  <a:solidFill>
                    <a:srgbClr val="5EBB46"/>
                  </a:solidFill>
                  <a:latin typeface="Trebuchet MS"/>
                  <a:cs typeface="Trebuchet MS"/>
                </a:rPr>
                <a:t>или </a:t>
              </a:r>
              <a:r>
                <a:rPr sz="1100" b="1" spc="5" dirty="0">
                  <a:solidFill>
                    <a:srgbClr val="5EBB46"/>
                  </a:solidFill>
                  <a:latin typeface="Trebuchet MS"/>
                  <a:cs typeface="Trebuchet MS"/>
                </a:rPr>
                <a:t>в </a:t>
              </a:r>
              <a:r>
                <a:rPr sz="1100" b="1" spc="-35" dirty="0">
                  <a:solidFill>
                    <a:srgbClr val="5EBB46"/>
                  </a:solidFill>
                  <a:latin typeface="Trebuchet MS"/>
                  <a:cs typeface="Trebuchet MS"/>
                </a:rPr>
                <a:t>день осеменения 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(улучшение оплодотворяемости 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яйцеклетки, </a:t>
              </a:r>
              <a:r>
                <a:rPr sz="11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старт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для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начала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созревания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желтого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4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тела)</a:t>
              </a:r>
              <a:endParaRPr sz="1100" dirty="0">
                <a:latin typeface="Microsoft Sans Serif"/>
                <a:cs typeface="Microsoft Sans Serif"/>
              </a:endParaRPr>
            </a:p>
            <a:p>
              <a:pPr marL="192405">
                <a:lnSpc>
                  <a:spcPct val="100000"/>
                </a:lnSpc>
                <a:spcBef>
                  <a:spcPts val="540"/>
                </a:spcBef>
              </a:pPr>
              <a:r>
                <a:rPr sz="1100" b="1" spc="15" dirty="0">
                  <a:solidFill>
                    <a:srgbClr val="231F20"/>
                  </a:solidFill>
                  <a:latin typeface="Trebuchet MS"/>
                  <a:cs typeface="Trebuchet MS"/>
                </a:rPr>
                <a:t>BOVISTEM</a:t>
              </a:r>
              <a:endParaRPr sz="1100" dirty="0">
                <a:latin typeface="Trebuchet MS"/>
                <a:cs typeface="Trebuchet MS"/>
              </a:endParaRPr>
            </a:p>
            <a:p>
              <a:pPr marL="192405" marR="2247265" indent="-180340">
                <a:lnSpc>
                  <a:spcPct val="141000"/>
                </a:lnSpc>
                <a:spcBef>
                  <a:spcPts val="310"/>
                </a:spcBef>
              </a:pPr>
              <a:r>
                <a:rPr sz="1100" b="1" spc="-30" dirty="0">
                  <a:solidFill>
                    <a:srgbClr val="5EBB46"/>
                  </a:solidFill>
                  <a:latin typeface="Trebuchet MS"/>
                  <a:cs typeface="Trebuchet MS"/>
                </a:rPr>
                <a:t>чер</a:t>
              </a:r>
              <a:r>
                <a:rPr sz="1100" b="1" spc="-45" dirty="0">
                  <a:solidFill>
                    <a:srgbClr val="5EBB46"/>
                  </a:solidFill>
                  <a:latin typeface="Trebuchet MS"/>
                  <a:cs typeface="Trebuchet MS"/>
                </a:rPr>
                <a:t>е</a:t>
              </a:r>
              <a:r>
                <a:rPr sz="1100" b="1" spc="10" dirty="0">
                  <a:solidFill>
                    <a:srgbClr val="5EBB46"/>
                  </a:solidFill>
                  <a:latin typeface="Trebuchet MS"/>
                  <a:cs typeface="Trebuchet MS"/>
                </a:rPr>
                <a:t>з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10" dirty="0">
                  <a:solidFill>
                    <a:srgbClr val="5EBB46"/>
                  </a:solidFill>
                  <a:latin typeface="Trebuchet MS"/>
                  <a:cs typeface="Trebuchet MS"/>
                </a:rPr>
                <a:t>5-6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0" dirty="0">
                  <a:solidFill>
                    <a:srgbClr val="5EBB46"/>
                  </a:solidFill>
                  <a:latin typeface="Trebuchet MS"/>
                  <a:cs typeface="Trebuchet MS"/>
                </a:rPr>
                <a:t>дней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5" dirty="0">
                  <a:solidFill>
                    <a:srgbClr val="5EBB46"/>
                  </a:solidFill>
                  <a:latin typeface="Trebuchet MS"/>
                  <a:cs typeface="Trebuchet MS"/>
                </a:rPr>
                <a:t>после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40" dirty="0">
                  <a:solidFill>
                    <a:srgbClr val="5EBB46"/>
                  </a:solidFill>
                  <a:latin typeface="Trebuchet MS"/>
                  <a:cs typeface="Trebuchet MS"/>
                </a:rPr>
                <a:t>о</a:t>
              </a:r>
              <a:r>
                <a:rPr sz="1100" b="1" spc="-55" dirty="0">
                  <a:solidFill>
                    <a:srgbClr val="5EBB46"/>
                  </a:solidFill>
                  <a:latin typeface="Trebuchet MS"/>
                  <a:cs typeface="Trebuchet MS"/>
                </a:rPr>
                <a:t>с</a:t>
              </a:r>
              <a:r>
                <a:rPr sz="1100" b="1" spc="-30" dirty="0">
                  <a:solidFill>
                    <a:srgbClr val="5EBB46"/>
                  </a:solidFill>
                  <a:latin typeface="Trebuchet MS"/>
                  <a:cs typeface="Trebuchet MS"/>
                </a:rPr>
                <a:t>еменения  </a:t>
              </a:r>
              <a:r>
                <a:rPr sz="1100" b="1" spc="15" dirty="0">
                  <a:solidFill>
                    <a:srgbClr val="231F20"/>
                  </a:solidFill>
                  <a:latin typeface="Trebuchet MS"/>
                  <a:cs typeface="Trebuchet MS"/>
                </a:rPr>
                <a:t>BOVISTEM</a:t>
              </a:r>
              <a:endParaRPr sz="1100" dirty="0">
                <a:latin typeface="Trebuchet MS"/>
                <a:cs typeface="Trebuchet MS"/>
              </a:endParaRPr>
            </a:p>
            <a:p>
              <a:pPr marL="192405" marR="196850">
                <a:lnSpc>
                  <a:spcPct val="100000"/>
                </a:lnSpc>
              </a:pP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(улучшение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внедрения 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(имплантация)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эмбриона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в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стенку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матки, </a:t>
              </a:r>
              <a:r>
                <a:rPr sz="1100" spc="-27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поддержание 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работы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желтого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4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тела)</a:t>
              </a:r>
              <a:endParaRPr sz="1100" dirty="0">
                <a:latin typeface="Microsoft Sans Serif"/>
                <a:cs typeface="Microsoft Sans Serif"/>
              </a:endParaRPr>
            </a:p>
          </p:txBody>
        </p:sp>
        <p:grpSp>
          <p:nvGrpSpPr>
            <p:cNvPr id="24" name="object 47"/>
            <p:cNvGrpSpPr/>
            <p:nvPr/>
          </p:nvGrpSpPr>
          <p:grpSpPr>
            <a:xfrm>
              <a:off x="1336395" y="5096979"/>
              <a:ext cx="756920" cy="172720"/>
              <a:chOff x="1336395" y="5096979"/>
              <a:chExt cx="756920" cy="172720"/>
            </a:xfrm>
          </p:grpSpPr>
          <p:pic>
            <p:nvPicPr>
              <p:cNvPr id="47" name="object 48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336395" y="5096979"/>
                <a:ext cx="203377" cy="172415"/>
              </a:xfrm>
              <a:prstGeom prst="rect">
                <a:avLst/>
              </a:prstGeom>
            </p:spPr>
          </p:pic>
          <p:pic>
            <p:nvPicPr>
              <p:cNvPr id="48" name="object 49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18690" y="5108063"/>
                <a:ext cx="155105" cy="128485"/>
              </a:xfrm>
              <a:prstGeom prst="rect">
                <a:avLst/>
              </a:prstGeom>
            </p:spPr>
          </p:pic>
          <p:sp>
            <p:nvSpPr>
              <p:cNvPr id="49" name="object 50"/>
              <p:cNvSpPr/>
              <p:nvPr/>
            </p:nvSpPr>
            <p:spPr>
              <a:xfrm>
                <a:off x="1574558" y="5100637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70"/>
                    </a:lnTo>
                    <a:lnTo>
                      <a:pt x="399237" y="8470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091"/>
                    </a:lnTo>
                    <a:lnTo>
                      <a:pt x="393560" y="130238"/>
                    </a:lnTo>
                    <a:lnTo>
                      <a:pt x="387400" y="134391"/>
                    </a:lnTo>
                    <a:lnTo>
                      <a:pt x="386054" y="134670"/>
                    </a:lnTo>
                    <a:lnTo>
                      <a:pt x="386054" y="91719"/>
                    </a:lnTo>
                    <a:lnTo>
                      <a:pt x="378612" y="91719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21"/>
                    </a:lnTo>
                    <a:lnTo>
                      <a:pt x="351129" y="118821"/>
                    </a:lnTo>
                    <a:lnTo>
                      <a:pt x="351129" y="135915"/>
                    </a:lnTo>
                    <a:lnTo>
                      <a:pt x="331101" y="135915"/>
                    </a:lnTo>
                    <a:lnTo>
                      <a:pt x="331101" y="118821"/>
                    </a:lnTo>
                    <a:lnTo>
                      <a:pt x="323659" y="118821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21"/>
                    </a:lnTo>
                    <a:lnTo>
                      <a:pt x="268693" y="118821"/>
                    </a:lnTo>
                    <a:lnTo>
                      <a:pt x="268693" y="135915"/>
                    </a:lnTo>
                    <a:lnTo>
                      <a:pt x="248666" y="135915"/>
                    </a:lnTo>
                    <a:lnTo>
                      <a:pt x="248666" y="106603"/>
                    </a:lnTo>
                    <a:lnTo>
                      <a:pt x="241223" y="106603"/>
                    </a:lnTo>
                    <a:lnTo>
                      <a:pt x="241223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21"/>
                    </a:lnTo>
                    <a:lnTo>
                      <a:pt x="186283" y="118821"/>
                    </a:lnTo>
                    <a:lnTo>
                      <a:pt x="186283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800" y="118821"/>
                    </a:lnTo>
                    <a:lnTo>
                      <a:pt x="158800" y="135915"/>
                    </a:lnTo>
                    <a:lnTo>
                      <a:pt x="138760" y="135915"/>
                    </a:lnTo>
                    <a:lnTo>
                      <a:pt x="138760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719"/>
                    </a:lnTo>
                    <a:lnTo>
                      <a:pt x="103847" y="91719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66"/>
                    </a:lnTo>
                    <a:lnTo>
                      <a:pt x="393560" y="13106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70"/>
                    </a:lnTo>
                    <a:lnTo>
                      <a:pt x="398818" y="7848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06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1"/>
              <p:cNvSpPr/>
              <p:nvPr/>
            </p:nvSpPr>
            <p:spPr>
              <a:xfrm>
                <a:off x="1747304" y="5123002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39"/>
                    </a:lnTo>
                    <a:lnTo>
                      <a:pt x="156895" y="83947"/>
                    </a:lnTo>
                    <a:lnTo>
                      <a:pt x="160286" y="75641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5" name="object 52"/>
            <p:cNvGrpSpPr/>
            <p:nvPr/>
          </p:nvGrpSpPr>
          <p:grpSpPr>
            <a:xfrm>
              <a:off x="1336395" y="5572969"/>
              <a:ext cx="756920" cy="172720"/>
              <a:chOff x="1336395" y="5572969"/>
              <a:chExt cx="756920" cy="172720"/>
            </a:xfrm>
          </p:grpSpPr>
          <p:pic>
            <p:nvPicPr>
              <p:cNvPr id="43" name="object 53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336395" y="5572969"/>
                <a:ext cx="203377" cy="172415"/>
              </a:xfrm>
              <a:prstGeom prst="rect">
                <a:avLst/>
              </a:prstGeom>
            </p:spPr>
          </p:pic>
          <p:pic>
            <p:nvPicPr>
              <p:cNvPr id="44" name="object 5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18690" y="5584052"/>
                <a:ext cx="155105" cy="128485"/>
              </a:xfrm>
              <a:prstGeom prst="rect">
                <a:avLst/>
              </a:prstGeom>
            </p:spPr>
          </p:pic>
          <p:sp>
            <p:nvSpPr>
              <p:cNvPr id="45" name="object 55"/>
              <p:cNvSpPr/>
              <p:nvPr/>
            </p:nvSpPr>
            <p:spPr>
              <a:xfrm>
                <a:off x="1574558" y="5576620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70"/>
                    </a:lnTo>
                    <a:lnTo>
                      <a:pt x="399237" y="8483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104"/>
                    </a:lnTo>
                    <a:lnTo>
                      <a:pt x="393560" y="130251"/>
                    </a:lnTo>
                    <a:lnTo>
                      <a:pt x="387400" y="134391"/>
                    </a:lnTo>
                    <a:lnTo>
                      <a:pt x="386054" y="134670"/>
                    </a:lnTo>
                    <a:lnTo>
                      <a:pt x="386054" y="91706"/>
                    </a:lnTo>
                    <a:lnTo>
                      <a:pt x="378612" y="91706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21"/>
                    </a:lnTo>
                    <a:lnTo>
                      <a:pt x="351129" y="118821"/>
                    </a:lnTo>
                    <a:lnTo>
                      <a:pt x="351129" y="135915"/>
                    </a:lnTo>
                    <a:lnTo>
                      <a:pt x="331101" y="135915"/>
                    </a:lnTo>
                    <a:lnTo>
                      <a:pt x="331101" y="118821"/>
                    </a:lnTo>
                    <a:lnTo>
                      <a:pt x="323659" y="118821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21"/>
                    </a:lnTo>
                    <a:lnTo>
                      <a:pt x="268693" y="118821"/>
                    </a:lnTo>
                    <a:lnTo>
                      <a:pt x="268693" y="135915"/>
                    </a:lnTo>
                    <a:lnTo>
                      <a:pt x="248666" y="135915"/>
                    </a:lnTo>
                    <a:lnTo>
                      <a:pt x="248666" y="106591"/>
                    </a:lnTo>
                    <a:lnTo>
                      <a:pt x="241223" y="106591"/>
                    </a:lnTo>
                    <a:lnTo>
                      <a:pt x="241223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21"/>
                    </a:lnTo>
                    <a:lnTo>
                      <a:pt x="186283" y="118821"/>
                    </a:lnTo>
                    <a:lnTo>
                      <a:pt x="186283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800" y="118821"/>
                    </a:lnTo>
                    <a:lnTo>
                      <a:pt x="158800" y="135915"/>
                    </a:lnTo>
                    <a:lnTo>
                      <a:pt x="138760" y="135915"/>
                    </a:lnTo>
                    <a:lnTo>
                      <a:pt x="138760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706"/>
                    </a:lnTo>
                    <a:lnTo>
                      <a:pt x="103847" y="91706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66"/>
                    </a:lnTo>
                    <a:lnTo>
                      <a:pt x="393560" y="13119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83"/>
                    </a:lnTo>
                    <a:lnTo>
                      <a:pt x="398818" y="7861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19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296" y="141249"/>
                    </a:lnTo>
                    <a:lnTo>
                      <a:pt x="398208" y="135915"/>
                    </a:lnTo>
                    <a:lnTo>
                      <a:pt x="398818" y="135509"/>
                    </a:lnTo>
                    <a:lnTo>
                      <a:pt x="404571" y="12698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56"/>
              <p:cNvSpPr/>
              <p:nvPr/>
            </p:nvSpPr>
            <p:spPr>
              <a:xfrm>
                <a:off x="1747304" y="5598998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26"/>
                    </a:lnTo>
                    <a:lnTo>
                      <a:pt x="156895" y="83947"/>
                    </a:lnTo>
                    <a:lnTo>
                      <a:pt x="160286" y="75628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6" name="object 57"/>
            <p:cNvGrpSpPr/>
            <p:nvPr/>
          </p:nvGrpSpPr>
          <p:grpSpPr>
            <a:xfrm>
              <a:off x="3200530" y="6048959"/>
              <a:ext cx="756920" cy="172720"/>
              <a:chOff x="3200530" y="6048959"/>
              <a:chExt cx="756920" cy="172720"/>
            </a:xfrm>
          </p:grpSpPr>
          <p:pic>
            <p:nvPicPr>
              <p:cNvPr id="39" name="object 58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200530" y="6048959"/>
                <a:ext cx="203377" cy="172415"/>
              </a:xfrm>
              <a:prstGeom prst="rect">
                <a:avLst/>
              </a:prstGeom>
            </p:spPr>
          </p:pic>
          <p:pic>
            <p:nvPicPr>
              <p:cNvPr id="40" name="object 59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682826" y="6060042"/>
                <a:ext cx="155105" cy="128485"/>
              </a:xfrm>
              <a:prstGeom prst="rect">
                <a:avLst/>
              </a:prstGeom>
            </p:spPr>
          </p:pic>
          <p:sp>
            <p:nvSpPr>
              <p:cNvPr id="41" name="object 60"/>
              <p:cNvSpPr/>
              <p:nvPr/>
            </p:nvSpPr>
            <p:spPr>
              <a:xfrm>
                <a:off x="3438690" y="6052616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5" h="143510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70"/>
                    </a:lnTo>
                    <a:lnTo>
                      <a:pt x="399237" y="8470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091"/>
                    </a:lnTo>
                    <a:lnTo>
                      <a:pt x="393560" y="130238"/>
                    </a:lnTo>
                    <a:lnTo>
                      <a:pt x="387413" y="134391"/>
                    </a:lnTo>
                    <a:lnTo>
                      <a:pt x="386054" y="134670"/>
                    </a:lnTo>
                    <a:lnTo>
                      <a:pt x="386054" y="91706"/>
                    </a:lnTo>
                    <a:lnTo>
                      <a:pt x="378612" y="91706"/>
                    </a:lnTo>
                    <a:lnTo>
                      <a:pt x="378612" y="135915"/>
                    </a:lnTo>
                    <a:lnTo>
                      <a:pt x="358584" y="135915"/>
                    </a:lnTo>
                    <a:lnTo>
                      <a:pt x="358584" y="118821"/>
                    </a:lnTo>
                    <a:lnTo>
                      <a:pt x="351129" y="118821"/>
                    </a:lnTo>
                    <a:lnTo>
                      <a:pt x="351129" y="135915"/>
                    </a:lnTo>
                    <a:lnTo>
                      <a:pt x="331114" y="135915"/>
                    </a:lnTo>
                    <a:lnTo>
                      <a:pt x="331114" y="118821"/>
                    </a:lnTo>
                    <a:lnTo>
                      <a:pt x="323659" y="118821"/>
                    </a:lnTo>
                    <a:lnTo>
                      <a:pt x="323659" y="135915"/>
                    </a:lnTo>
                    <a:lnTo>
                      <a:pt x="303631" y="135915"/>
                    </a:lnTo>
                    <a:lnTo>
                      <a:pt x="303631" y="118821"/>
                    </a:lnTo>
                    <a:lnTo>
                      <a:pt x="296189" y="118821"/>
                    </a:lnTo>
                    <a:lnTo>
                      <a:pt x="296189" y="135915"/>
                    </a:lnTo>
                    <a:lnTo>
                      <a:pt x="276148" y="135915"/>
                    </a:lnTo>
                    <a:lnTo>
                      <a:pt x="276148" y="118821"/>
                    </a:lnTo>
                    <a:lnTo>
                      <a:pt x="268706" y="118821"/>
                    </a:lnTo>
                    <a:lnTo>
                      <a:pt x="268706" y="135915"/>
                    </a:lnTo>
                    <a:lnTo>
                      <a:pt x="248678" y="135915"/>
                    </a:lnTo>
                    <a:lnTo>
                      <a:pt x="248678" y="106591"/>
                    </a:lnTo>
                    <a:lnTo>
                      <a:pt x="241236" y="106591"/>
                    </a:lnTo>
                    <a:lnTo>
                      <a:pt x="241236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13" y="135915"/>
                    </a:lnTo>
                    <a:lnTo>
                      <a:pt x="193713" y="118821"/>
                    </a:lnTo>
                    <a:lnTo>
                      <a:pt x="186270" y="118821"/>
                    </a:lnTo>
                    <a:lnTo>
                      <a:pt x="186270" y="135915"/>
                    </a:lnTo>
                    <a:lnTo>
                      <a:pt x="166255" y="135915"/>
                    </a:lnTo>
                    <a:lnTo>
                      <a:pt x="166255" y="118821"/>
                    </a:lnTo>
                    <a:lnTo>
                      <a:pt x="158800" y="118821"/>
                    </a:lnTo>
                    <a:lnTo>
                      <a:pt x="158800" y="135915"/>
                    </a:lnTo>
                    <a:lnTo>
                      <a:pt x="138772" y="135915"/>
                    </a:lnTo>
                    <a:lnTo>
                      <a:pt x="138772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302" y="135915"/>
                    </a:lnTo>
                    <a:lnTo>
                      <a:pt x="111302" y="91706"/>
                    </a:lnTo>
                    <a:lnTo>
                      <a:pt x="103860" y="91706"/>
                    </a:lnTo>
                    <a:lnTo>
                      <a:pt x="103860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13" y="8966"/>
                    </a:lnTo>
                    <a:lnTo>
                      <a:pt x="393560" y="13106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70"/>
                    </a:lnTo>
                    <a:lnTo>
                      <a:pt x="398818" y="7848"/>
                    </a:lnTo>
                    <a:lnTo>
                      <a:pt x="398208" y="7442"/>
                    </a:lnTo>
                    <a:lnTo>
                      <a:pt x="390309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06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61"/>
              <p:cNvSpPr/>
              <p:nvPr/>
            </p:nvSpPr>
            <p:spPr>
              <a:xfrm>
                <a:off x="3611435" y="6074981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5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5">
                    <a:moveTo>
                      <a:pt x="130162" y="38150"/>
                    </a:moveTo>
                    <a:lnTo>
                      <a:pt x="122770" y="38150"/>
                    </a:lnTo>
                    <a:lnTo>
                      <a:pt x="105562" y="72656"/>
                    </a:lnTo>
                    <a:lnTo>
                      <a:pt x="88150" y="38150"/>
                    </a:lnTo>
                    <a:lnTo>
                      <a:pt x="80733" y="38150"/>
                    </a:lnTo>
                    <a:lnTo>
                      <a:pt x="80733" y="89446"/>
                    </a:lnTo>
                    <a:lnTo>
                      <a:pt x="88150" y="89446"/>
                    </a:lnTo>
                    <a:lnTo>
                      <a:pt x="88150" y="52946"/>
                    </a:lnTo>
                    <a:lnTo>
                      <a:pt x="102641" y="81318"/>
                    </a:lnTo>
                    <a:lnTo>
                      <a:pt x="108369" y="81318"/>
                    </a:lnTo>
                    <a:lnTo>
                      <a:pt x="122656" y="52946"/>
                    </a:lnTo>
                    <a:lnTo>
                      <a:pt x="122656" y="89446"/>
                    </a:lnTo>
                    <a:lnTo>
                      <a:pt x="130162" y="89446"/>
                    </a:lnTo>
                    <a:lnTo>
                      <a:pt x="130162" y="38150"/>
                    </a:lnTo>
                    <a:close/>
                  </a:path>
                  <a:path w="187325" h="89535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39"/>
                    </a:lnTo>
                    <a:lnTo>
                      <a:pt x="156895" y="83947"/>
                    </a:lnTo>
                    <a:lnTo>
                      <a:pt x="160286" y="75641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7" name="object 62"/>
            <p:cNvGrpSpPr/>
            <p:nvPr/>
          </p:nvGrpSpPr>
          <p:grpSpPr>
            <a:xfrm>
              <a:off x="1336395" y="6488948"/>
              <a:ext cx="756920" cy="172720"/>
              <a:chOff x="1336395" y="6488948"/>
              <a:chExt cx="756920" cy="172720"/>
            </a:xfrm>
          </p:grpSpPr>
          <p:pic>
            <p:nvPicPr>
              <p:cNvPr id="35" name="object 63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336395" y="6488948"/>
                <a:ext cx="203377" cy="172415"/>
              </a:xfrm>
              <a:prstGeom prst="rect">
                <a:avLst/>
              </a:prstGeom>
            </p:spPr>
          </p:pic>
          <p:pic>
            <p:nvPicPr>
              <p:cNvPr id="36" name="object 6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18692" y="6500031"/>
                <a:ext cx="155105" cy="128485"/>
              </a:xfrm>
              <a:prstGeom prst="rect">
                <a:avLst/>
              </a:prstGeom>
            </p:spPr>
          </p:pic>
          <p:sp>
            <p:nvSpPr>
              <p:cNvPr id="37" name="object 65"/>
              <p:cNvSpPr/>
              <p:nvPr/>
            </p:nvSpPr>
            <p:spPr>
              <a:xfrm>
                <a:off x="1574558" y="6492595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09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83"/>
                    </a:lnTo>
                    <a:lnTo>
                      <a:pt x="399237" y="8483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104"/>
                    </a:lnTo>
                    <a:lnTo>
                      <a:pt x="393560" y="130251"/>
                    </a:lnTo>
                    <a:lnTo>
                      <a:pt x="387400" y="134404"/>
                    </a:lnTo>
                    <a:lnTo>
                      <a:pt x="386054" y="134683"/>
                    </a:lnTo>
                    <a:lnTo>
                      <a:pt x="386054" y="91706"/>
                    </a:lnTo>
                    <a:lnTo>
                      <a:pt x="378612" y="91706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21"/>
                    </a:lnTo>
                    <a:lnTo>
                      <a:pt x="351129" y="118821"/>
                    </a:lnTo>
                    <a:lnTo>
                      <a:pt x="351129" y="135915"/>
                    </a:lnTo>
                    <a:lnTo>
                      <a:pt x="331101" y="135915"/>
                    </a:lnTo>
                    <a:lnTo>
                      <a:pt x="331101" y="118821"/>
                    </a:lnTo>
                    <a:lnTo>
                      <a:pt x="323659" y="118821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21"/>
                    </a:lnTo>
                    <a:lnTo>
                      <a:pt x="268693" y="118821"/>
                    </a:lnTo>
                    <a:lnTo>
                      <a:pt x="268693" y="135915"/>
                    </a:lnTo>
                    <a:lnTo>
                      <a:pt x="248666" y="135915"/>
                    </a:lnTo>
                    <a:lnTo>
                      <a:pt x="248666" y="106591"/>
                    </a:lnTo>
                    <a:lnTo>
                      <a:pt x="241223" y="106591"/>
                    </a:lnTo>
                    <a:lnTo>
                      <a:pt x="241223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21"/>
                    </a:lnTo>
                    <a:lnTo>
                      <a:pt x="186283" y="118821"/>
                    </a:lnTo>
                    <a:lnTo>
                      <a:pt x="186283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800" y="118821"/>
                    </a:lnTo>
                    <a:lnTo>
                      <a:pt x="158800" y="135915"/>
                    </a:lnTo>
                    <a:lnTo>
                      <a:pt x="138760" y="135915"/>
                    </a:lnTo>
                    <a:lnTo>
                      <a:pt x="138760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706"/>
                    </a:lnTo>
                    <a:lnTo>
                      <a:pt x="103847" y="91706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66"/>
                    </a:lnTo>
                    <a:lnTo>
                      <a:pt x="393560" y="13119"/>
                    </a:lnTo>
                    <a:lnTo>
                      <a:pt x="397713" y="19278"/>
                    </a:lnTo>
                    <a:lnTo>
                      <a:pt x="399237" y="26797"/>
                    </a:lnTo>
                    <a:lnTo>
                      <a:pt x="399237" y="8483"/>
                    </a:lnTo>
                    <a:lnTo>
                      <a:pt x="398818" y="7861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19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296" y="141262"/>
                    </a:lnTo>
                    <a:lnTo>
                      <a:pt x="398208" y="135915"/>
                    </a:lnTo>
                    <a:lnTo>
                      <a:pt x="398818" y="135509"/>
                    </a:lnTo>
                    <a:lnTo>
                      <a:pt x="404571" y="127000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66"/>
              <p:cNvSpPr/>
              <p:nvPr/>
            </p:nvSpPr>
            <p:spPr>
              <a:xfrm>
                <a:off x="1747304" y="6514972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4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4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4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39"/>
                    </a:lnTo>
                    <a:lnTo>
                      <a:pt x="156895" y="83947"/>
                    </a:lnTo>
                    <a:lnTo>
                      <a:pt x="160286" y="75641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8" name="object 67"/>
            <p:cNvGrpSpPr/>
            <p:nvPr/>
          </p:nvGrpSpPr>
          <p:grpSpPr>
            <a:xfrm>
              <a:off x="1336395" y="6964937"/>
              <a:ext cx="756920" cy="172720"/>
              <a:chOff x="1336395" y="6964937"/>
              <a:chExt cx="756920" cy="172720"/>
            </a:xfrm>
          </p:grpSpPr>
          <p:pic>
            <p:nvPicPr>
              <p:cNvPr id="31" name="object 6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36395" y="6964937"/>
                <a:ext cx="203377" cy="172415"/>
              </a:xfrm>
              <a:prstGeom prst="rect">
                <a:avLst/>
              </a:prstGeom>
            </p:spPr>
          </p:pic>
          <p:pic>
            <p:nvPicPr>
              <p:cNvPr id="32" name="object 69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18692" y="6976020"/>
                <a:ext cx="155105" cy="128485"/>
              </a:xfrm>
              <a:prstGeom prst="rect">
                <a:avLst/>
              </a:prstGeom>
            </p:spPr>
          </p:pic>
          <p:sp>
            <p:nvSpPr>
              <p:cNvPr id="33" name="object 70"/>
              <p:cNvSpPr/>
              <p:nvPr/>
            </p:nvSpPr>
            <p:spPr>
              <a:xfrm>
                <a:off x="1574558" y="6968591"/>
                <a:ext cx="51879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518794" h="143509">
                    <a:moveTo>
                      <a:pt x="518414" y="69621"/>
                    </a:moveTo>
                    <a:lnTo>
                      <a:pt x="516750" y="67957"/>
                    </a:lnTo>
                    <a:lnTo>
                      <a:pt x="415709" y="67957"/>
                    </a:lnTo>
                    <a:lnTo>
                      <a:pt x="415709" y="51104"/>
                    </a:lnTo>
                    <a:lnTo>
                      <a:pt x="411695" y="47091"/>
                    </a:lnTo>
                    <a:lnTo>
                      <a:pt x="406679" y="47091"/>
                    </a:lnTo>
                    <a:lnTo>
                      <a:pt x="406679" y="26797"/>
                    </a:lnTo>
                    <a:lnTo>
                      <a:pt x="404571" y="16370"/>
                    </a:lnTo>
                    <a:lnTo>
                      <a:pt x="399237" y="8470"/>
                    </a:lnTo>
                    <a:lnTo>
                      <a:pt x="399237" y="26797"/>
                    </a:lnTo>
                    <a:lnTo>
                      <a:pt x="399237" y="116573"/>
                    </a:lnTo>
                    <a:lnTo>
                      <a:pt x="397713" y="124091"/>
                    </a:lnTo>
                    <a:lnTo>
                      <a:pt x="393560" y="130238"/>
                    </a:lnTo>
                    <a:lnTo>
                      <a:pt x="387400" y="134391"/>
                    </a:lnTo>
                    <a:lnTo>
                      <a:pt x="386054" y="134670"/>
                    </a:lnTo>
                    <a:lnTo>
                      <a:pt x="386054" y="91706"/>
                    </a:lnTo>
                    <a:lnTo>
                      <a:pt x="378612" y="91706"/>
                    </a:lnTo>
                    <a:lnTo>
                      <a:pt x="378612" y="135915"/>
                    </a:lnTo>
                    <a:lnTo>
                      <a:pt x="358571" y="135915"/>
                    </a:lnTo>
                    <a:lnTo>
                      <a:pt x="358571" y="118821"/>
                    </a:lnTo>
                    <a:lnTo>
                      <a:pt x="351129" y="118821"/>
                    </a:lnTo>
                    <a:lnTo>
                      <a:pt x="351129" y="135915"/>
                    </a:lnTo>
                    <a:lnTo>
                      <a:pt x="331101" y="135915"/>
                    </a:lnTo>
                    <a:lnTo>
                      <a:pt x="331101" y="118821"/>
                    </a:lnTo>
                    <a:lnTo>
                      <a:pt x="323659" y="118821"/>
                    </a:lnTo>
                    <a:lnTo>
                      <a:pt x="323659" y="135915"/>
                    </a:lnTo>
                    <a:lnTo>
                      <a:pt x="303618" y="135915"/>
                    </a:lnTo>
                    <a:lnTo>
                      <a:pt x="303618" y="118821"/>
                    </a:lnTo>
                    <a:lnTo>
                      <a:pt x="296176" y="118821"/>
                    </a:lnTo>
                    <a:lnTo>
                      <a:pt x="296176" y="135915"/>
                    </a:lnTo>
                    <a:lnTo>
                      <a:pt x="276148" y="135915"/>
                    </a:lnTo>
                    <a:lnTo>
                      <a:pt x="276148" y="118821"/>
                    </a:lnTo>
                    <a:lnTo>
                      <a:pt x="268693" y="118821"/>
                    </a:lnTo>
                    <a:lnTo>
                      <a:pt x="268693" y="135915"/>
                    </a:lnTo>
                    <a:lnTo>
                      <a:pt x="248666" y="135915"/>
                    </a:lnTo>
                    <a:lnTo>
                      <a:pt x="248666" y="106591"/>
                    </a:lnTo>
                    <a:lnTo>
                      <a:pt x="241223" y="106591"/>
                    </a:lnTo>
                    <a:lnTo>
                      <a:pt x="241223" y="135915"/>
                    </a:lnTo>
                    <a:lnTo>
                      <a:pt x="221195" y="135915"/>
                    </a:lnTo>
                    <a:lnTo>
                      <a:pt x="221195" y="118821"/>
                    </a:lnTo>
                    <a:lnTo>
                      <a:pt x="213753" y="118821"/>
                    </a:lnTo>
                    <a:lnTo>
                      <a:pt x="213753" y="135915"/>
                    </a:lnTo>
                    <a:lnTo>
                      <a:pt x="193725" y="135915"/>
                    </a:lnTo>
                    <a:lnTo>
                      <a:pt x="193725" y="118821"/>
                    </a:lnTo>
                    <a:lnTo>
                      <a:pt x="186283" y="118821"/>
                    </a:lnTo>
                    <a:lnTo>
                      <a:pt x="186283" y="135915"/>
                    </a:lnTo>
                    <a:lnTo>
                      <a:pt x="166243" y="135915"/>
                    </a:lnTo>
                    <a:lnTo>
                      <a:pt x="166243" y="118821"/>
                    </a:lnTo>
                    <a:lnTo>
                      <a:pt x="158800" y="118821"/>
                    </a:lnTo>
                    <a:lnTo>
                      <a:pt x="158800" y="135915"/>
                    </a:lnTo>
                    <a:lnTo>
                      <a:pt x="138760" y="135915"/>
                    </a:lnTo>
                    <a:lnTo>
                      <a:pt x="138760" y="118821"/>
                    </a:lnTo>
                    <a:lnTo>
                      <a:pt x="131318" y="118821"/>
                    </a:lnTo>
                    <a:lnTo>
                      <a:pt x="131318" y="135915"/>
                    </a:lnTo>
                    <a:lnTo>
                      <a:pt x="111290" y="135915"/>
                    </a:lnTo>
                    <a:lnTo>
                      <a:pt x="111290" y="91706"/>
                    </a:lnTo>
                    <a:lnTo>
                      <a:pt x="103847" y="91706"/>
                    </a:lnTo>
                    <a:lnTo>
                      <a:pt x="103847" y="135915"/>
                    </a:lnTo>
                    <a:lnTo>
                      <a:pt x="94983" y="135915"/>
                    </a:lnTo>
                    <a:lnTo>
                      <a:pt x="94983" y="97574"/>
                    </a:lnTo>
                    <a:lnTo>
                      <a:pt x="94983" y="90119"/>
                    </a:lnTo>
                    <a:lnTo>
                      <a:pt x="94983" y="53225"/>
                    </a:lnTo>
                    <a:lnTo>
                      <a:pt x="94983" y="45796"/>
                    </a:lnTo>
                    <a:lnTo>
                      <a:pt x="94983" y="7442"/>
                    </a:lnTo>
                    <a:lnTo>
                      <a:pt x="379882" y="7442"/>
                    </a:lnTo>
                    <a:lnTo>
                      <a:pt x="387400" y="8966"/>
                    </a:lnTo>
                    <a:lnTo>
                      <a:pt x="393560" y="13119"/>
                    </a:lnTo>
                    <a:lnTo>
                      <a:pt x="397713" y="19265"/>
                    </a:lnTo>
                    <a:lnTo>
                      <a:pt x="399237" y="26797"/>
                    </a:lnTo>
                    <a:lnTo>
                      <a:pt x="399237" y="8470"/>
                    </a:lnTo>
                    <a:lnTo>
                      <a:pt x="398818" y="7848"/>
                    </a:lnTo>
                    <a:lnTo>
                      <a:pt x="398208" y="7442"/>
                    </a:lnTo>
                    <a:lnTo>
                      <a:pt x="390296" y="2108"/>
                    </a:lnTo>
                    <a:lnTo>
                      <a:pt x="379882" y="0"/>
                    </a:lnTo>
                    <a:lnTo>
                      <a:pt x="87541" y="0"/>
                    </a:lnTo>
                    <a:lnTo>
                      <a:pt x="87541" y="45796"/>
                    </a:lnTo>
                    <a:lnTo>
                      <a:pt x="87541" y="53225"/>
                    </a:lnTo>
                    <a:lnTo>
                      <a:pt x="87541" y="90119"/>
                    </a:lnTo>
                    <a:lnTo>
                      <a:pt x="46101" y="90119"/>
                    </a:lnTo>
                    <a:lnTo>
                      <a:pt x="46101" y="53225"/>
                    </a:lnTo>
                    <a:lnTo>
                      <a:pt x="87541" y="53225"/>
                    </a:lnTo>
                    <a:lnTo>
                      <a:pt x="87541" y="45796"/>
                    </a:lnTo>
                    <a:lnTo>
                      <a:pt x="46088" y="45796"/>
                    </a:lnTo>
                    <a:lnTo>
                      <a:pt x="31191" y="13119"/>
                    </a:lnTo>
                    <a:lnTo>
                      <a:pt x="25298" y="0"/>
                    </a:lnTo>
                    <a:lnTo>
                      <a:pt x="5892" y="0"/>
                    </a:lnTo>
                    <a:lnTo>
                      <a:pt x="0" y="5905"/>
                    </a:lnTo>
                    <a:lnTo>
                      <a:pt x="0" y="137464"/>
                    </a:lnTo>
                    <a:lnTo>
                      <a:pt x="5892" y="143357"/>
                    </a:lnTo>
                    <a:lnTo>
                      <a:pt x="25298" y="143357"/>
                    </a:lnTo>
                    <a:lnTo>
                      <a:pt x="31203" y="130213"/>
                    </a:lnTo>
                    <a:lnTo>
                      <a:pt x="46088" y="97574"/>
                    </a:lnTo>
                    <a:lnTo>
                      <a:pt x="87541" y="97574"/>
                    </a:lnTo>
                    <a:lnTo>
                      <a:pt x="87541" y="143357"/>
                    </a:lnTo>
                    <a:lnTo>
                      <a:pt x="379882" y="143357"/>
                    </a:lnTo>
                    <a:lnTo>
                      <a:pt x="390296" y="141249"/>
                    </a:lnTo>
                    <a:lnTo>
                      <a:pt x="398208" y="135915"/>
                    </a:lnTo>
                    <a:lnTo>
                      <a:pt x="398818" y="135509"/>
                    </a:lnTo>
                    <a:lnTo>
                      <a:pt x="404571" y="126987"/>
                    </a:lnTo>
                    <a:lnTo>
                      <a:pt x="406679" y="116573"/>
                    </a:lnTo>
                    <a:lnTo>
                      <a:pt x="406679" y="96266"/>
                    </a:lnTo>
                    <a:lnTo>
                      <a:pt x="411695" y="96266"/>
                    </a:lnTo>
                    <a:lnTo>
                      <a:pt x="415709" y="92252"/>
                    </a:lnTo>
                    <a:lnTo>
                      <a:pt x="415709" y="75399"/>
                    </a:lnTo>
                    <a:lnTo>
                      <a:pt x="516750" y="75399"/>
                    </a:lnTo>
                    <a:lnTo>
                      <a:pt x="518414" y="73736"/>
                    </a:lnTo>
                    <a:lnTo>
                      <a:pt x="518414" y="69621"/>
                    </a:lnTo>
                    <a:close/>
                  </a:path>
                </a:pathLst>
              </a:custGeom>
              <a:solidFill>
                <a:srgbClr val="62AD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71"/>
              <p:cNvSpPr/>
              <p:nvPr/>
            </p:nvSpPr>
            <p:spPr>
              <a:xfrm>
                <a:off x="1747304" y="6990968"/>
                <a:ext cx="1873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89534">
                    <a:moveTo>
                      <a:pt x="46672" y="48793"/>
                    </a:moveTo>
                    <a:lnTo>
                      <a:pt x="45847" y="40233"/>
                    </a:lnTo>
                    <a:lnTo>
                      <a:pt x="36322" y="30708"/>
                    </a:lnTo>
                    <a:lnTo>
                      <a:pt x="31318" y="28689"/>
                    </a:lnTo>
                    <a:lnTo>
                      <a:pt x="18338" y="28689"/>
                    </a:lnTo>
                    <a:lnTo>
                      <a:pt x="13106" y="30822"/>
                    </a:lnTo>
                    <a:lnTo>
                      <a:pt x="9766" y="34518"/>
                    </a:lnTo>
                    <a:lnTo>
                      <a:pt x="9766" y="7620"/>
                    </a:lnTo>
                    <a:lnTo>
                      <a:pt x="44894" y="7620"/>
                    </a:lnTo>
                    <a:lnTo>
                      <a:pt x="44894" y="0"/>
                    </a:lnTo>
                    <a:lnTo>
                      <a:pt x="2032" y="0"/>
                    </a:lnTo>
                    <a:lnTo>
                      <a:pt x="2032" y="44526"/>
                    </a:lnTo>
                    <a:lnTo>
                      <a:pt x="9766" y="44526"/>
                    </a:lnTo>
                    <a:lnTo>
                      <a:pt x="11430" y="39522"/>
                    </a:lnTo>
                    <a:lnTo>
                      <a:pt x="16433" y="36169"/>
                    </a:lnTo>
                    <a:lnTo>
                      <a:pt x="36080" y="36169"/>
                    </a:lnTo>
                    <a:lnTo>
                      <a:pt x="38100" y="46431"/>
                    </a:lnTo>
                    <a:lnTo>
                      <a:pt x="38100" y="62839"/>
                    </a:lnTo>
                    <a:lnTo>
                      <a:pt x="37871" y="69634"/>
                    </a:lnTo>
                    <a:lnTo>
                      <a:pt x="30962" y="76542"/>
                    </a:lnTo>
                    <a:lnTo>
                      <a:pt x="27152" y="77965"/>
                    </a:lnTo>
                    <a:lnTo>
                      <a:pt x="14058" y="77965"/>
                    </a:lnTo>
                    <a:lnTo>
                      <a:pt x="9652" y="73215"/>
                    </a:lnTo>
                    <a:lnTo>
                      <a:pt x="8572" y="64757"/>
                    </a:lnTo>
                    <a:lnTo>
                      <a:pt x="0" y="64757"/>
                    </a:lnTo>
                    <a:lnTo>
                      <a:pt x="482" y="70827"/>
                    </a:lnTo>
                    <a:lnTo>
                      <a:pt x="2273" y="75704"/>
                    </a:lnTo>
                    <a:lnTo>
                      <a:pt x="9652" y="83210"/>
                    </a:lnTo>
                    <a:lnTo>
                      <a:pt x="15595" y="85585"/>
                    </a:lnTo>
                    <a:lnTo>
                      <a:pt x="30480" y="85585"/>
                    </a:lnTo>
                    <a:lnTo>
                      <a:pt x="35966" y="83210"/>
                    </a:lnTo>
                    <a:lnTo>
                      <a:pt x="39890" y="79273"/>
                    </a:lnTo>
                    <a:lnTo>
                      <a:pt x="45961" y="73215"/>
                    </a:lnTo>
                    <a:lnTo>
                      <a:pt x="46672" y="65227"/>
                    </a:lnTo>
                    <a:lnTo>
                      <a:pt x="46672" y="48793"/>
                    </a:lnTo>
                    <a:close/>
                  </a:path>
                  <a:path w="187325" h="89534">
                    <a:moveTo>
                      <a:pt x="130149" y="38150"/>
                    </a:moveTo>
                    <a:lnTo>
                      <a:pt x="122758" y="38150"/>
                    </a:lnTo>
                    <a:lnTo>
                      <a:pt x="105549" y="72656"/>
                    </a:lnTo>
                    <a:lnTo>
                      <a:pt x="88138" y="38150"/>
                    </a:lnTo>
                    <a:lnTo>
                      <a:pt x="80721" y="38150"/>
                    </a:lnTo>
                    <a:lnTo>
                      <a:pt x="80721" y="89446"/>
                    </a:lnTo>
                    <a:lnTo>
                      <a:pt x="88138" y="89446"/>
                    </a:lnTo>
                    <a:lnTo>
                      <a:pt x="88138" y="52946"/>
                    </a:lnTo>
                    <a:lnTo>
                      <a:pt x="102628" y="81318"/>
                    </a:lnTo>
                    <a:lnTo>
                      <a:pt x="108356" y="81318"/>
                    </a:lnTo>
                    <a:lnTo>
                      <a:pt x="122643" y="52946"/>
                    </a:lnTo>
                    <a:lnTo>
                      <a:pt x="122643" y="89446"/>
                    </a:lnTo>
                    <a:lnTo>
                      <a:pt x="130149" y="89446"/>
                    </a:lnTo>
                    <a:lnTo>
                      <a:pt x="130149" y="38150"/>
                    </a:lnTo>
                    <a:close/>
                  </a:path>
                  <a:path w="187325" h="89534">
                    <a:moveTo>
                      <a:pt x="187159" y="38150"/>
                    </a:moveTo>
                    <a:lnTo>
                      <a:pt x="154305" y="38150"/>
                    </a:lnTo>
                    <a:lnTo>
                      <a:pt x="154305" y="81521"/>
                    </a:lnTo>
                    <a:lnTo>
                      <a:pt x="148056" y="82981"/>
                    </a:lnTo>
                    <a:lnTo>
                      <a:pt x="141795" y="82981"/>
                    </a:lnTo>
                    <a:lnTo>
                      <a:pt x="141795" y="89446"/>
                    </a:lnTo>
                    <a:lnTo>
                      <a:pt x="145249" y="89446"/>
                    </a:lnTo>
                    <a:lnTo>
                      <a:pt x="151752" y="88226"/>
                    </a:lnTo>
                    <a:lnTo>
                      <a:pt x="156895" y="83947"/>
                    </a:lnTo>
                    <a:lnTo>
                      <a:pt x="160286" y="75628"/>
                    </a:lnTo>
                    <a:lnTo>
                      <a:pt x="161505" y="62331"/>
                    </a:lnTo>
                    <a:lnTo>
                      <a:pt x="161505" y="44602"/>
                    </a:lnTo>
                    <a:lnTo>
                      <a:pt x="179654" y="44602"/>
                    </a:lnTo>
                    <a:lnTo>
                      <a:pt x="179654" y="89446"/>
                    </a:lnTo>
                    <a:lnTo>
                      <a:pt x="187159" y="89446"/>
                    </a:lnTo>
                    <a:lnTo>
                      <a:pt x="187159" y="3815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9" name="object 72"/>
            <p:cNvSpPr txBox="1"/>
            <p:nvPr/>
          </p:nvSpPr>
          <p:spPr>
            <a:xfrm>
              <a:off x="444500" y="4228467"/>
              <a:ext cx="4016375" cy="30708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25145" marR="864235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5" dirty="0">
                  <a:solidFill>
                    <a:srgbClr val="FFFFFF"/>
                  </a:solidFill>
                  <a:latin typeface="Trebuchet MS"/>
                  <a:cs typeface="Trebuchet MS"/>
                </a:rPr>
                <a:t>СИ</a:t>
              </a:r>
              <a:r>
                <a:rPr sz="1100" b="1" spc="-10" dirty="0">
                  <a:solidFill>
                    <a:srgbClr val="FFFFFF"/>
                  </a:solidFill>
                  <a:latin typeface="Trebuchet MS"/>
                  <a:cs typeface="Trebuchet MS"/>
                </a:rPr>
                <a:t>С</a:t>
              </a:r>
              <a:r>
                <a:rPr sz="1100" b="1" spc="-5" dirty="0">
                  <a:solidFill>
                    <a:srgbClr val="FFFFFF"/>
                  </a:solidFill>
                  <a:latin typeface="Trebuchet MS"/>
                  <a:cs typeface="Trebuchet MS"/>
                </a:rPr>
                <a:t>ТЕМА</a:t>
              </a:r>
              <a:r>
                <a:rPr sz="1100" b="1" spc="-8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15" dirty="0">
                  <a:solidFill>
                    <a:srgbClr val="FFFFFF"/>
                  </a:solidFill>
                  <a:latin typeface="Trebuchet MS"/>
                  <a:cs typeface="Trebuchet MS"/>
                </a:rPr>
                <a:t>К</a:t>
              </a:r>
              <a:r>
                <a:rPr sz="1100" b="1" spc="-30" dirty="0">
                  <a:solidFill>
                    <a:srgbClr val="FFFFFF"/>
                  </a:solidFill>
                  <a:latin typeface="Trebuchet MS"/>
                  <a:cs typeface="Trebuchet MS"/>
                </a:rPr>
                <a:t>ОР</a:t>
              </a:r>
              <a:r>
                <a:rPr sz="1100" b="1" spc="-60" dirty="0">
                  <a:solidFill>
                    <a:srgbClr val="FFFFFF"/>
                  </a:solidFill>
                  <a:latin typeface="Trebuchet MS"/>
                  <a:cs typeface="Trebuchet MS"/>
                </a:rPr>
                <a:t>О</a:t>
              </a:r>
              <a:r>
                <a:rPr sz="1100" b="1" spc="-45" dirty="0">
                  <a:solidFill>
                    <a:srgbClr val="FFFFFF"/>
                  </a:solidFill>
                  <a:latin typeface="Trebuchet MS"/>
                  <a:cs typeface="Trebuchet MS"/>
                </a:rPr>
                <a:t>Т</a:t>
              </a:r>
              <a:r>
                <a:rPr sz="1100" b="1" spc="-60" dirty="0">
                  <a:solidFill>
                    <a:srgbClr val="FFFFFF"/>
                  </a:solidFill>
                  <a:latin typeface="Trebuchet MS"/>
                  <a:cs typeface="Trebuchet MS"/>
                </a:rPr>
                <a:t>К</a:t>
              </a:r>
              <a:r>
                <a:rPr sz="1100" b="1" spc="-40" dirty="0">
                  <a:solidFill>
                    <a:srgbClr val="FFFFFF"/>
                  </a:solidFill>
                  <a:latin typeface="Trebuchet MS"/>
                  <a:cs typeface="Trebuchet MS"/>
                </a:rPr>
                <a:t>ОЙ</a:t>
              </a:r>
              <a:r>
                <a:rPr sz="1100" b="1" spc="-8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100" b="1" dirty="0">
                  <a:solidFill>
                    <a:srgbClr val="FFFFFF"/>
                  </a:solidFill>
                  <a:latin typeface="Trebuchet MS"/>
                  <a:cs typeface="Trebuchet MS"/>
                </a:rPr>
                <a:t>СИНХРОНИ</a:t>
              </a:r>
              <a:r>
                <a:rPr sz="1100" b="1" spc="-15" dirty="0">
                  <a:solidFill>
                    <a:srgbClr val="FFFFFF"/>
                  </a:solidFill>
                  <a:latin typeface="Trebuchet MS"/>
                  <a:cs typeface="Trebuchet MS"/>
                </a:rPr>
                <a:t>З</a:t>
              </a:r>
              <a:r>
                <a:rPr sz="1100" b="1" spc="5" dirty="0">
                  <a:solidFill>
                    <a:srgbClr val="FFFFFF"/>
                  </a:solidFill>
                  <a:latin typeface="Trebuchet MS"/>
                  <a:cs typeface="Trebuchet MS"/>
                </a:rPr>
                <a:t>АЦИИ  </a:t>
              </a:r>
              <a:r>
                <a:rPr sz="1100" b="1" spc="-15" dirty="0">
                  <a:solidFill>
                    <a:srgbClr val="FFFFFF"/>
                  </a:solidFill>
                  <a:latin typeface="Trebuchet MS"/>
                  <a:cs typeface="Trebuchet MS"/>
                </a:rPr>
                <a:t>ПО</a:t>
              </a:r>
              <a:r>
                <a:rPr sz="1100" b="1" spc="-50" dirty="0">
                  <a:solidFill>
                    <a:srgbClr val="FFFFFF"/>
                  </a:solidFill>
                  <a:latin typeface="Trebuchet MS"/>
                  <a:cs typeface="Trebuchet MS"/>
                </a:rPr>
                <a:t>С</a:t>
              </a:r>
              <a:r>
                <a:rPr sz="1100" b="1" spc="5" dirty="0">
                  <a:solidFill>
                    <a:srgbClr val="FFFFFF"/>
                  </a:solidFill>
                  <a:latin typeface="Trebuchet MS"/>
                  <a:cs typeface="Trebuchet MS"/>
                </a:rPr>
                <a:t>ЛЕ</a:t>
              </a:r>
              <a:r>
                <a:rPr sz="1100" b="1" spc="-8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5" dirty="0">
                  <a:solidFill>
                    <a:srgbClr val="FFFFFF"/>
                  </a:solidFill>
                  <a:latin typeface="Trebuchet MS"/>
                  <a:cs typeface="Trebuchet MS"/>
                </a:rPr>
                <a:t>НЕ</a:t>
              </a:r>
              <a:r>
                <a:rPr sz="1100" b="1" spc="-75" dirty="0">
                  <a:solidFill>
                    <a:srgbClr val="FFFFFF"/>
                  </a:solidFill>
                  <a:latin typeface="Trebuchet MS"/>
                  <a:cs typeface="Trebuchet MS"/>
                </a:rPr>
                <a:t>У</a:t>
              </a:r>
              <a:r>
                <a:rPr sz="1100" b="1" spc="-15" dirty="0">
                  <a:solidFill>
                    <a:srgbClr val="FFFFFF"/>
                  </a:solidFill>
                  <a:latin typeface="Trebuchet MS"/>
                  <a:cs typeface="Trebuchet MS"/>
                </a:rPr>
                <a:t>Д</a:t>
              </a:r>
              <a:r>
                <a:rPr sz="1100" b="1" spc="-85" dirty="0">
                  <a:solidFill>
                    <a:srgbClr val="FFFFFF"/>
                  </a:solidFill>
                  <a:latin typeface="Trebuchet MS"/>
                  <a:cs typeface="Trebuchet MS"/>
                </a:rPr>
                <a:t>А</a:t>
              </a:r>
              <a:r>
                <a:rPr sz="1100" b="1" spc="-20" dirty="0">
                  <a:solidFill>
                    <a:srgbClr val="FFFFFF"/>
                  </a:solidFill>
                  <a:latin typeface="Trebuchet MS"/>
                  <a:cs typeface="Trebuchet MS"/>
                </a:rPr>
                <a:t>ЧНОГО</a:t>
              </a:r>
              <a:r>
                <a:rPr sz="1100" b="1" spc="-80" dirty="0">
                  <a:solidFill>
                    <a:srgbClr val="FFFFFF"/>
                  </a:solidFill>
                  <a:latin typeface="Trebuchet MS"/>
                  <a:cs typeface="Trebuchet MS"/>
                </a:rPr>
                <a:t> O</a:t>
              </a:r>
              <a:r>
                <a:rPr sz="1100" b="1" spc="20" dirty="0">
                  <a:solidFill>
                    <a:srgbClr val="FFFFFF"/>
                  </a:solidFill>
                  <a:latin typeface="Trebuchet MS"/>
                  <a:cs typeface="Trebuchet MS"/>
                </a:rPr>
                <a:t>V</a:t>
              </a:r>
              <a:r>
                <a:rPr sz="1100" b="1" dirty="0">
                  <a:solidFill>
                    <a:srgbClr val="FFFFFF"/>
                  </a:solidFill>
                  <a:latin typeface="Trebuchet MS"/>
                  <a:cs typeface="Trebuchet MS"/>
                </a:rPr>
                <a:t>SYNCH</a:t>
              </a:r>
              <a:endParaRPr sz="1100" dirty="0">
                <a:latin typeface="Trebuchet MS"/>
                <a:cs typeface="Trebuchet MS"/>
              </a:endParaRPr>
            </a:p>
            <a:p>
              <a:pPr marL="148590" indent="-136525">
                <a:lnSpc>
                  <a:spcPct val="100000"/>
                </a:lnSpc>
                <a:spcBef>
                  <a:spcPts val="1160"/>
                </a:spcBef>
                <a:buSzPct val="90909"/>
                <a:buAutoNum type="arabicPlain"/>
                <a:tabLst>
                  <a:tab pos="149225" algn="l"/>
                </a:tabLst>
              </a:pPr>
              <a:r>
                <a:rPr sz="1100" b="1" spc="-15" dirty="0">
                  <a:solidFill>
                    <a:srgbClr val="5EBB46"/>
                  </a:solidFill>
                  <a:latin typeface="Trebuchet MS"/>
                  <a:cs typeface="Trebuchet MS"/>
                </a:rPr>
                <a:t>й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60" dirty="0">
                  <a:solidFill>
                    <a:srgbClr val="5EBB46"/>
                  </a:solidFill>
                  <a:latin typeface="Trebuchet MS"/>
                  <a:cs typeface="Trebuchet MS"/>
                </a:rPr>
                <a:t>д</a:t>
              </a: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ень</a:t>
              </a:r>
              <a:endParaRPr sz="1100" dirty="0">
                <a:latin typeface="Trebuchet MS"/>
                <a:cs typeface="Trebuchet MS"/>
              </a:endParaRPr>
            </a:p>
            <a:p>
              <a:pPr marL="192405">
                <a:lnSpc>
                  <a:spcPct val="100000"/>
                </a:lnSpc>
              </a:pPr>
              <a:r>
                <a:rPr sz="1100" b="1" spc="-20" dirty="0">
                  <a:solidFill>
                    <a:srgbClr val="231F20"/>
                  </a:solidFill>
                  <a:latin typeface="Trebuchet MS"/>
                  <a:cs typeface="Trebuchet MS"/>
                </a:rPr>
                <a:t>Энзапрост</a:t>
              </a:r>
              <a:r>
                <a:rPr sz="1100" b="1" spc="-55" dirty="0">
                  <a:solidFill>
                    <a:srgbClr val="231F20"/>
                  </a:solidFill>
                  <a:latin typeface="Trebuchet MS"/>
                  <a:cs typeface="Trebuchet MS"/>
                </a:rPr>
                <a:t> </a:t>
              </a:r>
              <a:r>
                <a:rPr sz="11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или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другой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препарат</a:t>
              </a:r>
              <a:r>
                <a:rPr sz="11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простогландинового </a:t>
              </a:r>
              <a:r>
                <a:rPr sz="1100" spc="-3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ряда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7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+</a:t>
              </a:r>
              <a:endParaRPr sz="1100" dirty="0">
                <a:latin typeface="Microsoft Sans Serif"/>
                <a:cs typeface="Microsoft Sans Serif"/>
              </a:endParaRPr>
            </a:p>
            <a:p>
              <a:pPr marL="192405">
                <a:lnSpc>
                  <a:spcPct val="100000"/>
                </a:lnSpc>
                <a:spcBef>
                  <a:spcPts val="254"/>
                </a:spcBef>
              </a:pPr>
              <a:r>
                <a:rPr sz="1100" b="1" spc="15" dirty="0">
                  <a:solidFill>
                    <a:srgbClr val="231F20"/>
                  </a:solidFill>
                  <a:latin typeface="Trebuchet MS"/>
                  <a:cs typeface="Trebuchet MS"/>
                </a:rPr>
                <a:t>BOVISTEM</a:t>
              </a:r>
              <a:endParaRPr sz="1100" dirty="0">
                <a:latin typeface="Trebuchet MS"/>
                <a:cs typeface="Trebuchet MS"/>
              </a:endParaRPr>
            </a:p>
            <a:p>
              <a:pPr marL="148590" indent="-136525">
                <a:lnSpc>
                  <a:spcPct val="100000"/>
                </a:lnSpc>
                <a:spcBef>
                  <a:spcPts val="850"/>
                </a:spcBef>
                <a:buSzPct val="90909"/>
                <a:buAutoNum type="arabicPlain" startAt="2"/>
                <a:tabLst>
                  <a:tab pos="149225" algn="l"/>
                </a:tabLst>
              </a:pPr>
              <a:r>
                <a:rPr sz="1100" b="1" spc="-15" dirty="0">
                  <a:solidFill>
                    <a:srgbClr val="5EBB46"/>
                  </a:solidFill>
                  <a:latin typeface="Trebuchet MS"/>
                  <a:cs typeface="Trebuchet MS"/>
                </a:rPr>
                <a:t>й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60" dirty="0">
                  <a:solidFill>
                    <a:srgbClr val="5EBB46"/>
                  </a:solidFill>
                  <a:latin typeface="Trebuchet MS"/>
                  <a:cs typeface="Trebuchet MS"/>
                </a:rPr>
                <a:t>д</a:t>
              </a: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ень</a:t>
              </a:r>
              <a:endParaRPr sz="1100" dirty="0">
                <a:latin typeface="Trebuchet MS"/>
                <a:cs typeface="Trebuchet MS"/>
              </a:endParaRPr>
            </a:p>
            <a:p>
              <a:pPr marL="192405">
                <a:lnSpc>
                  <a:spcPct val="100000"/>
                </a:lnSpc>
                <a:spcBef>
                  <a:spcPts val="254"/>
                </a:spcBef>
              </a:pPr>
              <a:r>
                <a:rPr sz="1100" b="1" spc="15" dirty="0">
                  <a:solidFill>
                    <a:srgbClr val="231F20"/>
                  </a:solidFill>
                  <a:latin typeface="Trebuchet MS"/>
                  <a:cs typeface="Trebuchet MS"/>
                </a:rPr>
                <a:t>BOVISTEM</a:t>
              </a:r>
              <a:endParaRPr sz="1100" dirty="0">
                <a:latin typeface="Trebuchet MS"/>
                <a:cs typeface="Trebuchet MS"/>
              </a:endParaRPr>
            </a:p>
            <a:p>
              <a:pPr marL="148590" indent="-136525">
                <a:lnSpc>
                  <a:spcPct val="100000"/>
                </a:lnSpc>
                <a:spcBef>
                  <a:spcPts val="855"/>
                </a:spcBef>
                <a:buSzPct val="90909"/>
                <a:buAutoNum type="arabicPlain" startAt="3"/>
                <a:tabLst>
                  <a:tab pos="149225" algn="l"/>
                </a:tabLst>
              </a:pPr>
              <a:r>
                <a:rPr sz="1100" b="1" spc="-15" dirty="0">
                  <a:solidFill>
                    <a:srgbClr val="5EBB46"/>
                  </a:solidFill>
                  <a:latin typeface="Trebuchet MS"/>
                  <a:cs typeface="Trebuchet MS"/>
                </a:rPr>
                <a:t>й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60" dirty="0">
                  <a:solidFill>
                    <a:srgbClr val="5EBB46"/>
                  </a:solidFill>
                  <a:latin typeface="Trebuchet MS"/>
                  <a:cs typeface="Trebuchet MS"/>
                </a:rPr>
                <a:t>д</a:t>
              </a: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ень</a:t>
              </a:r>
              <a:endParaRPr sz="1100" dirty="0">
                <a:latin typeface="Trebuchet MS"/>
                <a:cs typeface="Trebuchet MS"/>
              </a:endParaRPr>
            </a:p>
            <a:p>
              <a:pPr marL="192405">
                <a:lnSpc>
                  <a:spcPct val="100000"/>
                </a:lnSpc>
                <a:spcBef>
                  <a:spcPts val="254"/>
                </a:spcBef>
              </a:pPr>
              <a:r>
                <a:rPr sz="1100" b="1" spc="-15" dirty="0">
                  <a:solidFill>
                    <a:srgbClr val="231F20"/>
                  </a:solidFill>
                  <a:latin typeface="Trebuchet MS"/>
                  <a:cs typeface="Trebuchet MS"/>
                </a:rPr>
                <a:t>Фе</a:t>
              </a:r>
              <a:r>
                <a:rPr sz="1100" b="1" spc="-25" dirty="0">
                  <a:solidFill>
                    <a:srgbClr val="231F20"/>
                  </a:solidFill>
                  <a:latin typeface="Trebuchet MS"/>
                  <a:cs typeface="Trebuchet MS"/>
                </a:rPr>
                <a:t>р</a:t>
              </a:r>
              <a:r>
                <a:rPr sz="1100" b="1" spc="-45" dirty="0">
                  <a:solidFill>
                    <a:srgbClr val="231F20"/>
                  </a:solidFill>
                  <a:latin typeface="Trebuchet MS"/>
                  <a:cs typeface="Trebuchet MS"/>
                </a:rPr>
                <a:t>т</a:t>
              </a:r>
              <a:r>
                <a:rPr sz="1100" b="1" spc="-20" dirty="0">
                  <a:solidFill>
                    <a:srgbClr val="231F20"/>
                  </a:solidFill>
                  <a:latin typeface="Trebuchet MS"/>
                  <a:cs typeface="Trebuchet MS"/>
                </a:rPr>
                <a:t>агил</a:t>
              </a:r>
              <a:r>
                <a:rPr sz="1100" b="1" spc="-60" dirty="0">
                  <a:solidFill>
                    <a:srgbClr val="231F20"/>
                  </a:solidFill>
                  <a:latin typeface="Trebuchet MS"/>
                  <a:cs typeface="Trebuchet MS"/>
                </a:rPr>
                <a:t> </a:t>
              </a:r>
              <a:r>
                <a:rPr sz="110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или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</a:t>
              </a:r>
              <a:r>
                <a:rPr sz="1100" spc="-4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р</a:t>
              </a:r>
              <a:r>
                <a:rPr sz="110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у</a:t>
              </a:r>
              <a:r>
                <a:rPr sz="1100" spc="-2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г</a:t>
              </a:r>
              <a:r>
                <a:rPr sz="1100" spc="-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ой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1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ГнРГ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7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+</a:t>
              </a:r>
              <a:r>
                <a:rPr sz="1100" spc="-2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b="1" dirty="0">
                  <a:solidFill>
                    <a:srgbClr val="231F20"/>
                  </a:solidFill>
                  <a:latin typeface="Trebuchet MS"/>
                  <a:cs typeface="Trebuchet MS"/>
                </a:rPr>
                <a:t>B</a:t>
              </a:r>
              <a:r>
                <a:rPr sz="1100" b="1" spc="-15" dirty="0">
                  <a:solidFill>
                    <a:srgbClr val="231F20"/>
                  </a:solidFill>
                  <a:latin typeface="Trebuchet MS"/>
                  <a:cs typeface="Trebuchet MS"/>
                </a:rPr>
                <a:t>O</a:t>
              </a:r>
              <a:r>
                <a:rPr sz="1100" b="1" spc="20" dirty="0">
                  <a:solidFill>
                    <a:srgbClr val="231F20"/>
                  </a:solidFill>
                  <a:latin typeface="Trebuchet MS"/>
                  <a:cs typeface="Trebuchet MS"/>
                </a:rPr>
                <a:t>VISTEM</a:t>
              </a:r>
              <a:endParaRPr sz="1100" dirty="0">
                <a:latin typeface="Trebuchet MS"/>
                <a:cs typeface="Trebuchet MS"/>
              </a:endParaRPr>
            </a:p>
            <a:p>
              <a:pPr marL="149225" marR="2578735" indent="-149225">
                <a:lnSpc>
                  <a:spcPct val="119500"/>
                </a:lnSpc>
                <a:spcBef>
                  <a:spcPts val="310"/>
                </a:spcBef>
                <a:buSzPct val="90909"/>
                <a:buAutoNum type="arabicPlain" startAt="4"/>
                <a:tabLst>
                  <a:tab pos="149225" algn="l"/>
                </a:tabLst>
              </a:pPr>
              <a:r>
                <a:rPr sz="1100" b="1" spc="-15" dirty="0">
                  <a:solidFill>
                    <a:srgbClr val="5EBB46"/>
                  </a:solidFill>
                  <a:latin typeface="Trebuchet MS"/>
                  <a:cs typeface="Trebuchet MS"/>
                </a:rPr>
                <a:t>й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60" dirty="0">
                  <a:solidFill>
                    <a:srgbClr val="5EBB46"/>
                  </a:solidFill>
                  <a:latin typeface="Trebuchet MS"/>
                  <a:cs typeface="Trebuchet MS"/>
                </a:rPr>
                <a:t>д</a:t>
              </a:r>
              <a:r>
                <a:rPr sz="1100" b="1" spc="-45" dirty="0">
                  <a:solidFill>
                    <a:srgbClr val="5EBB46"/>
                  </a:solidFill>
                  <a:latin typeface="Trebuchet MS"/>
                  <a:cs typeface="Trebuchet MS"/>
                </a:rPr>
                <a:t>ень,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40" dirty="0">
                  <a:solidFill>
                    <a:srgbClr val="5EBB46"/>
                  </a:solidFill>
                  <a:latin typeface="Trebuchet MS"/>
                  <a:cs typeface="Trebuchet MS"/>
                </a:rPr>
                <a:t>о</a:t>
              </a:r>
              <a:r>
                <a:rPr sz="1100" b="1" spc="-55" dirty="0">
                  <a:solidFill>
                    <a:srgbClr val="5EBB46"/>
                  </a:solidFill>
                  <a:latin typeface="Trebuchet MS"/>
                  <a:cs typeface="Trebuchet MS"/>
                </a:rPr>
                <a:t>с</a:t>
              </a:r>
              <a:r>
                <a:rPr sz="1100" b="1" spc="-30" dirty="0">
                  <a:solidFill>
                    <a:srgbClr val="5EBB46"/>
                  </a:solidFill>
                  <a:latin typeface="Trebuchet MS"/>
                  <a:cs typeface="Trebuchet MS"/>
                </a:rPr>
                <a:t>еменение  </a:t>
              </a:r>
              <a:r>
                <a:rPr sz="1100" b="1" spc="15" dirty="0">
                  <a:solidFill>
                    <a:srgbClr val="231F20"/>
                  </a:solidFill>
                  <a:latin typeface="Trebuchet MS"/>
                  <a:cs typeface="Trebuchet MS"/>
                </a:rPr>
                <a:t>BOVISTEM</a:t>
              </a:r>
              <a:endParaRPr sz="1100" dirty="0">
                <a:latin typeface="Trebuchet MS"/>
                <a:cs typeface="Trebuchet MS"/>
              </a:endParaRPr>
            </a:p>
            <a:p>
              <a:pPr marL="192405" marR="1797685" indent="-180340">
                <a:lnSpc>
                  <a:spcPct val="119500"/>
                </a:lnSpc>
                <a:spcBef>
                  <a:spcPts val="595"/>
                </a:spcBef>
              </a:pPr>
              <a:r>
                <a:rPr sz="1100" b="1" spc="-30" dirty="0">
                  <a:solidFill>
                    <a:srgbClr val="5EBB46"/>
                  </a:solidFill>
                  <a:latin typeface="Trebuchet MS"/>
                  <a:cs typeface="Trebuchet MS"/>
                </a:rPr>
                <a:t>чер</a:t>
              </a:r>
              <a:r>
                <a:rPr sz="1100" b="1" spc="-45" dirty="0">
                  <a:solidFill>
                    <a:srgbClr val="5EBB46"/>
                  </a:solidFill>
                  <a:latin typeface="Trebuchet MS"/>
                  <a:cs typeface="Trebuchet MS"/>
                </a:rPr>
                <a:t>е</a:t>
              </a:r>
              <a:r>
                <a:rPr sz="1100" b="1" spc="10" dirty="0">
                  <a:solidFill>
                    <a:srgbClr val="5EBB46"/>
                  </a:solidFill>
                  <a:latin typeface="Trebuchet MS"/>
                  <a:cs typeface="Trebuchet MS"/>
                </a:rPr>
                <a:t>з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10" dirty="0">
                  <a:solidFill>
                    <a:srgbClr val="5EBB46"/>
                  </a:solidFill>
                  <a:latin typeface="Trebuchet MS"/>
                  <a:cs typeface="Trebuchet MS"/>
                </a:rPr>
                <a:t>5-7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0" dirty="0">
                  <a:solidFill>
                    <a:srgbClr val="5EBB46"/>
                  </a:solidFill>
                  <a:latin typeface="Trebuchet MS"/>
                  <a:cs typeface="Trebuchet MS"/>
                </a:rPr>
                <a:t>дней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35" dirty="0">
                  <a:solidFill>
                    <a:srgbClr val="5EBB46"/>
                  </a:solidFill>
                  <a:latin typeface="Trebuchet MS"/>
                  <a:cs typeface="Trebuchet MS"/>
                </a:rPr>
                <a:t>после</a:t>
              </a:r>
              <a:r>
                <a:rPr sz="1100" b="1" spc="-80" dirty="0">
                  <a:solidFill>
                    <a:srgbClr val="5EBB46"/>
                  </a:solidFill>
                  <a:latin typeface="Trebuchet MS"/>
                  <a:cs typeface="Trebuchet MS"/>
                </a:rPr>
                <a:t> </a:t>
              </a:r>
              <a:r>
                <a:rPr sz="1100" b="1" spc="-40" dirty="0" err="1">
                  <a:solidFill>
                    <a:srgbClr val="5EBB46"/>
                  </a:solidFill>
                  <a:latin typeface="Trebuchet MS"/>
                  <a:cs typeface="Trebuchet MS"/>
                </a:rPr>
                <a:t>о</a:t>
              </a:r>
              <a:r>
                <a:rPr sz="1100" b="1" spc="-55" dirty="0" err="1">
                  <a:solidFill>
                    <a:srgbClr val="5EBB46"/>
                  </a:solidFill>
                  <a:latin typeface="Trebuchet MS"/>
                  <a:cs typeface="Trebuchet MS"/>
                </a:rPr>
                <a:t>с</a:t>
              </a:r>
              <a:r>
                <a:rPr sz="1100" b="1" spc="-30" dirty="0" err="1">
                  <a:solidFill>
                    <a:srgbClr val="5EBB46"/>
                  </a:solidFill>
                  <a:latin typeface="Trebuchet MS"/>
                  <a:cs typeface="Trebuchet MS"/>
                </a:rPr>
                <a:t>еменения</a:t>
              </a:r>
              <a:r>
                <a:rPr sz="1100" b="1" spc="-30" dirty="0">
                  <a:solidFill>
                    <a:srgbClr val="5EBB46"/>
                  </a:solidFill>
                  <a:latin typeface="Trebuchet MS"/>
                  <a:cs typeface="Trebuchet MS"/>
                </a:rPr>
                <a:t>  </a:t>
              </a:r>
              <a:r>
                <a:rPr sz="1100" b="1" spc="15" dirty="0" smtClean="0">
                  <a:solidFill>
                    <a:srgbClr val="231F20"/>
                  </a:solidFill>
                  <a:latin typeface="Trebuchet MS"/>
                  <a:cs typeface="Trebuchet MS"/>
                </a:rPr>
                <a:t>BOVISTEM</a:t>
              </a:r>
              <a:endParaRPr sz="1100" dirty="0">
                <a:latin typeface="Trebuchet MS"/>
                <a:cs typeface="Trebuchet MS"/>
              </a:endParaRPr>
            </a:p>
          </p:txBody>
        </p:sp>
        <p:sp>
          <p:nvSpPr>
            <p:cNvPr id="30" name="object 73"/>
            <p:cNvSpPr txBox="1"/>
            <p:nvPr/>
          </p:nvSpPr>
          <p:spPr>
            <a:xfrm>
              <a:off x="5092402" y="899675"/>
              <a:ext cx="1968500" cy="35934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17525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-25" dirty="0">
                  <a:solidFill>
                    <a:srgbClr val="5EBB46"/>
                  </a:solidFill>
                  <a:latin typeface="Trebuchet MS"/>
                  <a:cs typeface="Trebuchet MS"/>
                </a:rPr>
                <a:t>Преимущества</a:t>
              </a:r>
              <a:endParaRPr sz="1100">
                <a:latin typeface="Trebuchet MS"/>
                <a:cs typeface="Trebuchet MS"/>
              </a:endParaRPr>
            </a:p>
            <a:p>
              <a:pPr marL="192405" marR="13970" indent="-180340">
                <a:lnSpc>
                  <a:spcPct val="100000"/>
                </a:lnSpc>
                <a:spcBef>
                  <a:spcPts val="844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190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к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ая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75" dirty="0">
                  <a:solidFill>
                    <a:srgbClr val="6D6E71"/>
                  </a:solidFill>
                  <a:latin typeface="Arial"/>
                  <a:cs typeface="Arial"/>
                </a:rPr>
                <a:t>х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ема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да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475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7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зм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ж</a:t>
              </a:r>
              <a:r>
                <a:rPr sz="1100" i="1" spc="70" dirty="0">
                  <a:solidFill>
                    <a:srgbClr val="6D6E71"/>
                  </a:solidFill>
                  <a:latin typeface="Arial"/>
                  <a:cs typeface="Arial"/>
                </a:rPr>
                <a:t>-  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но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270" dirty="0">
                  <a:solidFill>
                    <a:srgbClr val="6D6E71"/>
                  </a:solidFill>
                  <a:latin typeface="Arial"/>
                  <a:cs typeface="Arial"/>
                </a:rPr>
                <a:t>ть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емен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270" dirty="0">
                  <a:solidFill>
                    <a:srgbClr val="6D6E71"/>
                  </a:solidFill>
                  <a:latin typeface="Arial"/>
                  <a:cs typeface="Arial"/>
                </a:rPr>
                <a:t>ть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жи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9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155" dirty="0">
                  <a:solidFill>
                    <a:srgbClr val="6D6E71"/>
                  </a:solidFill>
                  <a:latin typeface="Arial"/>
                  <a:cs typeface="Arial"/>
                </a:rPr>
                <a:t>тное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с 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ма</a:t>
              </a:r>
              <a:r>
                <a:rPr sz="1100" i="1" spc="-70" dirty="0">
                  <a:solidFill>
                    <a:srgbClr val="6D6E71"/>
                  </a:solidFill>
                  <a:latin typeface="Arial"/>
                  <a:cs typeface="Arial"/>
                </a:rPr>
                <a:t>к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симальной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110" dirty="0">
                  <a:solidFill>
                    <a:srgbClr val="6D6E71"/>
                  </a:solidFill>
                  <a:latin typeface="Arial"/>
                  <a:cs typeface="Arial"/>
                </a:rPr>
                <a:t>эффективно</a:t>
              </a:r>
              <a:r>
                <a:rPr sz="1100" i="1" spc="70" dirty="0">
                  <a:solidFill>
                    <a:srgbClr val="6D6E71"/>
                  </a:solidFill>
                  <a:latin typeface="Arial"/>
                  <a:cs typeface="Arial"/>
                </a:rPr>
                <a:t>-  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200" dirty="0">
                  <a:solidFill>
                    <a:srgbClr val="6D6E71"/>
                  </a:solidFill>
                  <a:latin typeface="Arial"/>
                  <a:cs typeface="Arial"/>
                </a:rPr>
                <a:t>тью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за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ч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475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нормализации 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со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320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225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янии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гип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95" dirty="0">
                  <a:solidFill>
                    <a:srgbClr val="6D6E71"/>
                  </a:solidFill>
                  <a:latin typeface="Arial"/>
                  <a:cs typeface="Arial"/>
                </a:rPr>
                <a:t>таламо-ги</a:t>
              </a:r>
              <a:r>
                <a:rPr sz="1100" i="1" spc="70" dirty="0">
                  <a:solidFill>
                    <a:srgbClr val="6D6E71"/>
                  </a:solidFill>
                  <a:latin typeface="Arial"/>
                  <a:cs typeface="Arial"/>
                </a:rPr>
                <a:t>-  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пофизарно-яичниковой 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си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175" dirty="0">
                  <a:solidFill>
                    <a:srgbClr val="6D6E71"/>
                  </a:solidFill>
                  <a:latin typeface="Arial"/>
                  <a:cs typeface="Arial"/>
                </a:rPr>
                <a:t>темы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15" dirty="0">
                  <a:solidFill>
                    <a:srgbClr val="6D6E71"/>
                  </a:solidFill>
                  <a:latin typeface="Arial"/>
                  <a:cs typeface="Arial"/>
                </a:rPr>
                <a:t>при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гормональных  </a:t>
              </a:r>
              <a:r>
                <a:rPr sz="1100" i="1" spc="-9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85" dirty="0">
                  <a:solidFill>
                    <a:srgbClr val="6D6E71"/>
                  </a:solidFill>
                  <a:latin typeface="Arial"/>
                  <a:cs typeface="Arial"/>
                </a:rPr>
                <a:t>тклонениях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0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хрон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ческих  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заб</a:t>
              </a:r>
              <a:r>
                <a:rPr sz="1100" i="1" spc="-7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леваний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репр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д</a:t>
              </a:r>
              <a:r>
                <a:rPr sz="1100" i="1" spc="-120" dirty="0">
                  <a:solidFill>
                    <a:srgbClr val="6D6E71"/>
                  </a:solidFill>
                  <a:latin typeface="Arial"/>
                  <a:cs typeface="Arial"/>
                </a:rPr>
                <a:t>уктив</a:t>
              </a:r>
              <a:r>
                <a:rPr sz="1100" i="1" spc="70" dirty="0">
                  <a:solidFill>
                    <a:srgbClr val="6D6E71"/>
                  </a:solidFill>
                  <a:latin typeface="Arial"/>
                  <a:cs typeface="Arial"/>
                </a:rPr>
                <a:t>-  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ных </a:t>
              </a:r>
              <a:r>
                <a:rPr sz="1100" i="1" spc="-75" dirty="0">
                  <a:solidFill>
                    <a:srgbClr val="6D6E71"/>
                  </a:solidFill>
                  <a:latin typeface="Arial"/>
                  <a:cs typeface="Arial"/>
                </a:rPr>
                <a:t>ор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г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анов,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145" dirty="0">
                  <a:solidFill>
                    <a:srgbClr val="6D6E71"/>
                  </a:solidFill>
                  <a:latin typeface="Arial"/>
                  <a:cs typeface="Arial"/>
                </a:rPr>
                <a:t>так</a:t>
              </a:r>
              <a:r>
                <a:rPr sz="1100" i="1" spc="-185" dirty="0">
                  <a:solidFill>
                    <a:srgbClr val="6D6E71"/>
                  </a:solidFill>
                  <a:latin typeface="Arial"/>
                  <a:cs typeface="Arial"/>
                </a:rPr>
                <a:t>ж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15" dirty="0">
                  <a:solidFill>
                    <a:srgbClr val="6D6E71"/>
                  </a:solidFill>
                  <a:latin typeface="Arial"/>
                  <a:cs typeface="Arial"/>
                </a:rPr>
                <a:t>при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за</a:t>
              </a:r>
              <a:r>
                <a:rPr sz="1100" i="1" spc="70" dirty="0">
                  <a:solidFill>
                    <a:srgbClr val="6D6E71"/>
                  </a:solidFill>
                  <a:latin typeface="Arial"/>
                  <a:cs typeface="Arial"/>
                </a:rPr>
                <a:t>-  </a:t>
              </a:r>
              <a:r>
                <a:rPr sz="1100" i="1" dirty="0">
                  <a:solidFill>
                    <a:srgbClr val="6D6E71"/>
                  </a:solidFill>
                  <a:latin typeface="Arial"/>
                  <a:cs typeface="Arial"/>
                </a:rPr>
                <a:t>п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125" dirty="0">
                  <a:solidFill>
                    <a:srgbClr val="6D6E71"/>
                  </a:solidFill>
                  <a:latin typeface="Arial"/>
                  <a:cs typeface="Arial"/>
                </a:rPr>
                <a:t>щ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енных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85" dirty="0">
                  <a:solidFill>
                    <a:srgbClr val="6D6E71"/>
                  </a:solidFill>
                  <a:latin typeface="Arial"/>
                  <a:cs typeface="Arial"/>
                </a:rPr>
                <a:t>формах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сни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ж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ения 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функциональной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90" dirty="0">
                  <a:solidFill>
                    <a:srgbClr val="6D6E71"/>
                  </a:solidFill>
                  <a:latin typeface="Arial"/>
                  <a:cs typeface="Arial"/>
                </a:rPr>
                <a:t>активнос</a:t>
              </a:r>
              <a:r>
                <a:rPr sz="1100" i="1" spc="-175" dirty="0">
                  <a:solidFill>
                    <a:srgbClr val="6D6E71"/>
                  </a:solidFill>
                  <a:latin typeface="Arial"/>
                  <a:cs typeface="Arial"/>
                </a:rPr>
                <a:t>ти 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гонад</a:t>
              </a:r>
              <a:endParaRPr sz="1100">
                <a:latin typeface="Arial"/>
                <a:cs typeface="Arial"/>
              </a:endParaRPr>
            </a:p>
            <a:p>
              <a:pPr marL="192405" marR="5080" indent="-180340">
                <a:lnSpc>
                  <a:spcPct val="100000"/>
                </a:lnSpc>
                <a:spcBef>
                  <a:spcPts val="850"/>
                </a:spcBef>
                <a:buClr>
                  <a:srgbClr val="5EBB46"/>
                </a:buClr>
                <a:buChar char="•"/>
                <a:tabLst>
                  <a:tab pos="193040" algn="l"/>
                </a:tabLst>
              </a:pPr>
              <a:r>
                <a:rPr sz="1100" i="1" spc="-190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ак</a:t>
              </a:r>
              <a:r>
                <a:rPr sz="1100" i="1" spc="-75" dirty="0">
                  <a:solidFill>
                    <a:srgbClr val="6D6E71"/>
                  </a:solidFill>
                  <a:latin typeface="Arial"/>
                  <a:cs typeface="Arial"/>
                </a:rPr>
                <a:t>ж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60" dirty="0">
                  <a:solidFill>
                    <a:srgbClr val="6D6E71"/>
                  </a:solidFill>
                  <a:latin typeface="Arial"/>
                  <a:cs typeface="Arial"/>
                </a:rPr>
                <a:t>э</a:t>
              </a:r>
              <a:r>
                <a:rPr sz="1100" i="1" spc="-270" dirty="0">
                  <a:solidFill>
                    <a:srgbClr val="6D6E71"/>
                  </a:solidFill>
                  <a:latin typeface="Arial"/>
                  <a:cs typeface="Arial"/>
                </a:rPr>
                <a:t>та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75" dirty="0">
                  <a:solidFill>
                    <a:srgbClr val="6D6E71"/>
                  </a:solidFill>
                  <a:latin typeface="Arial"/>
                  <a:cs typeface="Arial"/>
                </a:rPr>
                <a:t>х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ема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обесп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чива</a:t>
              </a:r>
              <a:r>
                <a:rPr sz="1100" i="1" spc="70" dirty="0">
                  <a:solidFill>
                    <a:srgbClr val="6D6E71"/>
                  </a:solidFill>
                  <a:latin typeface="Arial"/>
                  <a:cs typeface="Arial"/>
                </a:rPr>
                <a:t>-  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475" dirty="0">
                  <a:solidFill>
                    <a:srgbClr val="6D6E71"/>
                  </a:solidFill>
                  <a:latin typeface="Arial"/>
                  <a:cs typeface="Arial"/>
                </a:rPr>
                <a:t>т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нормальное 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с</a:t>
              </a:r>
              <a:r>
                <a:rPr sz="1100" i="1" spc="-7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30" dirty="0">
                  <a:solidFill>
                    <a:srgbClr val="6D6E71"/>
                  </a:solidFill>
                  <a:latin typeface="Arial"/>
                  <a:cs typeface="Arial"/>
                </a:rPr>
                <a:t>зревание  </a:t>
              </a:r>
              <a:r>
                <a:rPr sz="1100" i="1" spc="-165" dirty="0">
                  <a:solidFill>
                    <a:srgbClr val="6D6E71"/>
                  </a:solidFill>
                  <a:latin typeface="Arial"/>
                  <a:cs typeface="Arial"/>
                </a:rPr>
                <a:t>ф</a:t>
              </a:r>
              <a:r>
                <a:rPr sz="1100" i="1" spc="-13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ллик</a:t>
              </a:r>
              <a:r>
                <a:rPr sz="1100" i="1" spc="-55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ла, 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л</a:t>
              </a:r>
              <a:r>
                <a:rPr sz="1100" i="1" spc="-95" dirty="0">
                  <a:solidFill>
                    <a:srgbClr val="6D6E71"/>
                  </a:solidFill>
                  <a:latin typeface="Arial"/>
                  <a:cs typeface="Arial"/>
                </a:rPr>
                <a:t>у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чшее </a:t>
              </a:r>
              <a:r>
                <a:rPr sz="1100" i="1" spc="-5" dirty="0">
                  <a:solidFill>
                    <a:srgbClr val="6D6E71"/>
                  </a:solidFill>
                  <a:latin typeface="Arial"/>
                  <a:cs typeface="Arial"/>
                </a:rPr>
                <a:t>п</a:t>
              </a:r>
              <a:r>
                <a:rPr sz="1100" i="1" spc="-15" dirty="0">
                  <a:solidFill>
                    <a:srgbClr val="6D6E71"/>
                  </a:solidFill>
                  <a:latin typeface="Arial"/>
                  <a:cs typeface="Arial"/>
                </a:rPr>
                <a:t>и</a:t>
              </a:r>
              <a:r>
                <a:rPr sz="1100" i="1" spc="-105" dirty="0">
                  <a:solidFill>
                    <a:srgbClr val="6D6E71"/>
                  </a:solidFill>
                  <a:latin typeface="Arial"/>
                  <a:cs typeface="Arial"/>
                </a:rPr>
                <a:t>тание 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э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н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д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ом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е</a:t>
              </a:r>
              <a:r>
                <a:rPr sz="1100" i="1" spc="-125" dirty="0">
                  <a:solidFill>
                    <a:srgbClr val="6D6E71"/>
                  </a:solidFill>
                  <a:latin typeface="Arial"/>
                  <a:cs typeface="Arial"/>
                </a:rPr>
                <a:t>трия,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5" dirty="0">
                  <a:solidFill>
                    <a:srgbClr val="6D6E71"/>
                  </a:solidFill>
                  <a:latin typeface="Arial"/>
                  <a:cs typeface="Arial"/>
                </a:rPr>
                <a:t>п</a:t>
              </a:r>
              <a:r>
                <a:rPr sz="1100" i="1" spc="-4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65" dirty="0">
                  <a:solidFill>
                    <a:srgbClr val="6D6E71"/>
                  </a:solidFill>
                  <a:latin typeface="Arial"/>
                  <a:cs typeface="Arial"/>
                </a:rPr>
                <a:t>дг</a:t>
              </a:r>
              <a:r>
                <a:rPr sz="1100" i="1" spc="-100" dirty="0">
                  <a:solidFill>
                    <a:srgbClr val="6D6E71"/>
                  </a:solidFill>
                  <a:latin typeface="Arial"/>
                  <a:cs typeface="Arial"/>
                </a:rPr>
                <a:t>о</a:t>
              </a:r>
              <a:r>
                <a:rPr sz="1100" i="1" spc="-200" dirty="0">
                  <a:solidFill>
                    <a:srgbClr val="6D6E71"/>
                  </a:solidFill>
                  <a:latin typeface="Arial"/>
                  <a:cs typeface="Arial"/>
                </a:rPr>
                <a:t>та</a:t>
              </a:r>
              <a:r>
                <a:rPr sz="1100" i="1" spc="-17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ливая  </a:t>
              </a:r>
              <a:r>
                <a:rPr sz="1100" i="1" spc="-80" dirty="0">
                  <a:solidFill>
                    <a:srgbClr val="6D6E71"/>
                  </a:solidFill>
                  <a:latin typeface="Arial"/>
                  <a:cs typeface="Arial"/>
                </a:rPr>
                <a:t>его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20" dirty="0">
                  <a:solidFill>
                    <a:srgbClr val="6D6E71"/>
                  </a:solidFill>
                  <a:latin typeface="Arial"/>
                  <a:cs typeface="Arial"/>
                </a:rPr>
                <a:t>к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35" dirty="0">
                  <a:solidFill>
                    <a:srgbClr val="6D6E71"/>
                  </a:solidFill>
                  <a:latin typeface="Arial"/>
                  <a:cs typeface="Arial"/>
                </a:rPr>
                <a:t>импла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н</a:t>
              </a:r>
              <a:r>
                <a:rPr sz="1100" i="1" spc="-120" dirty="0">
                  <a:solidFill>
                    <a:srgbClr val="6D6E71"/>
                  </a:solidFill>
                  <a:latin typeface="Arial"/>
                  <a:cs typeface="Arial"/>
                </a:rPr>
                <a:t>тации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45" dirty="0">
                  <a:solidFill>
                    <a:srgbClr val="6D6E71"/>
                  </a:solidFill>
                  <a:latin typeface="Arial"/>
                  <a:cs typeface="Arial"/>
                </a:rPr>
                <a:t>эмбриона  </a:t>
              </a:r>
              <a:r>
                <a:rPr sz="1100" i="1" spc="-10" dirty="0">
                  <a:solidFill>
                    <a:srgbClr val="6D6E71"/>
                  </a:solidFill>
                  <a:latin typeface="Arial"/>
                  <a:cs typeface="Arial"/>
                </a:rPr>
                <a:t>в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с</a:t>
              </a:r>
              <a:r>
                <a:rPr sz="1100" i="1" spc="-130" dirty="0">
                  <a:solidFill>
                    <a:srgbClr val="6D6E71"/>
                  </a:solidFill>
                  <a:latin typeface="Arial"/>
                  <a:cs typeface="Arial"/>
                </a:rPr>
                <a:t>тенку</a:t>
              </a:r>
              <a:r>
                <a:rPr sz="1100" i="1" spc="-50" dirty="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100" i="1" spc="-75" dirty="0">
                  <a:solidFill>
                    <a:srgbClr val="6D6E71"/>
                  </a:solidFill>
                  <a:latin typeface="Arial"/>
                  <a:cs typeface="Arial"/>
                </a:rPr>
                <a:t>м</a:t>
              </a:r>
              <a:r>
                <a:rPr sz="1100" i="1" spc="-70" dirty="0">
                  <a:solidFill>
                    <a:srgbClr val="6D6E71"/>
                  </a:solidFill>
                  <a:latin typeface="Arial"/>
                  <a:cs typeface="Arial"/>
                </a:rPr>
                <a:t>а</a:t>
              </a:r>
              <a:r>
                <a:rPr sz="1100" i="1" spc="-170" dirty="0">
                  <a:solidFill>
                    <a:srgbClr val="6D6E71"/>
                  </a:solidFill>
                  <a:latin typeface="Arial"/>
                  <a:cs typeface="Arial"/>
                </a:rPr>
                <a:t>тки</a:t>
              </a:r>
              <a:endParaRPr sz="11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92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52987" y="13442"/>
            <a:ext cx="2237426" cy="167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7197" cy="11400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6924" y="1951117"/>
            <a:ext cx="1106411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АО «Раздольное» </a:t>
            </a:r>
            <a:r>
              <a:rPr lang="ru-RU" sz="2000" dirty="0" smtClean="0"/>
              <a:t>, Омская область, Русско-Полянский район – лечение маститов, заболеваний конечностей;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ООО « </a:t>
            </a:r>
            <a:r>
              <a:rPr lang="ru-RU" sz="2000" dirty="0" err="1"/>
              <a:t>Ястро</a:t>
            </a:r>
            <a:r>
              <a:rPr lang="ru-RU" sz="2000" dirty="0"/>
              <a:t> </a:t>
            </a:r>
            <a:r>
              <a:rPr lang="ru-RU" sz="2000" dirty="0" err="1"/>
              <a:t>Лакт</a:t>
            </a:r>
            <a:r>
              <a:rPr lang="ru-RU" sz="2000" dirty="0" smtClean="0"/>
              <a:t>», Омская область, Полтавский район -  лечение маститов;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СПК «Березники</a:t>
            </a:r>
            <a:r>
              <a:rPr lang="ru-RU" sz="2000" dirty="0" smtClean="0"/>
              <a:t>», Нижегородская </a:t>
            </a:r>
            <a:r>
              <a:rPr lang="ru-RU" sz="2000" dirty="0"/>
              <a:t>область, </a:t>
            </a:r>
            <a:r>
              <a:rPr lang="ru-RU" sz="2000" dirty="0" err="1"/>
              <a:t>Гагинский</a:t>
            </a:r>
            <a:r>
              <a:rPr lang="ru-RU" sz="2000" dirty="0"/>
              <a:t> </a:t>
            </a:r>
            <a:r>
              <a:rPr lang="ru-RU" sz="2000" dirty="0" smtClean="0"/>
              <a:t>район – профилактика маститов и послеродовых </a:t>
            </a:r>
            <a:r>
              <a:rPr lang="ru-RU" sz="2000" dirty="0" err="1" smtClean="0"/>
              <a:t>забоолеваний</a:t>
            </a:r>
            <a:r>
              <a:rPr lang="ru-RU" sz="2000" dirty="0" smtClean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АО «Птицефабрика «Молодежная», </a:t>
            </a:r>
            <a:r>
              <a:rPr lang="ru-RU" sz="2000" dirty="0" smtClean="0"/>
              <a:t>Алтайский край, Первомайский район – лечение конечностей;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АО «</a:t>
            </a:r>
            <a:r>
              <a:rPr lang="ru-RU" sz="2000" dirty="0" err="1"/>
              <a:t>Крутишинское</a:t>
            </a:r>
            <a:r>
              <a:rPr lang="ru-RU" sz="2000" dirty="0" smtClean="0"/>
              <a:t>», Алтайский край, </a:t>
            </a:r>
            <a:r>
              <a:rPr lang="ru-RU" sz="2000" dirty="0" err="1" smtClean="0"/>
              <a:t>Шелаболихинский</a:t>
            </a:r>
            <a:r>
              <a:rPr lang="ru-RU" sz="2000" dirty="0" smtClean="0"/>
              <a:t> район – лечение маститов;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Агрофирма «Май», Алтайский </a:t>
            </a:r>
            <a:r>
              <a:rPr lang="ru-RU" sz="2000" dirty="0" smtClean="0"/>
              <a:t>край, Романовский район - лечение маститов;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ООО «Алтай Руно</a:t>
            </a:r>
            <a:r>
              <a:rPr lang="ru-RU" sz="2000" dirty="0" smtClean="0"/>
              <a:t>», </a:t>
            </a:r>
            <a:r>
              <a:rPr lang="ru-RU" sz="2000" dirty="0"/>
              <a:t>Алтайский </a:t>
            </a:r>
            <a:r>
              <a:rPr lang="ru-RU" sz="2000" dirty="0" smtClean="0"/>
              <a:t>край, </a:t>
            </a:r>
            <a:r>
              <a:rPr lang="ru-RU" sz="2000" dirty="0" err="1" smtClean="0"/>
              <a:t>Угловский</a:t>
            </a:r>
            <a:r>
              <a:rPr lang="ru-RU" sz="2000" dirty="0" smtClean="0"/>
              <a:t> район - </a:t>
            </a:r>
            <a:r>
              <a:rPr lang="ru-RU" sz="2000" dirty="0" err="1" smtClean="0"/>
              <a:t>профилиаткика</a:t>
            </a:r>
            <a:r>
              <a:rPr lang="ru-RU" sz="2000" dirty="0" smtClean="0"/>
              <a:t> болезней телят;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СПК «Березники</a:t>
            </a:r>
            <a:r>
              <a:rPr lang="ru-RU" sz="2000" dirty="0" smtClean="0"/>
              <a:t>», Нижегородская </a:t>
            </a:r>
            <a:r>
              <a:rPr lang="ru-RU" sz="2000" dirty="0"/>
              <a:t>область, </a:t>
            </a:r>
            <a:r>
              <a:rPr lang="ru-RU" sz="2000" dirty="0" err="1"/>
              <a:t>Гагинский</a:t>
            </a:r>
            <a:r>
              <a:rPr lang="ru-RU" sz="2000" dirty="0"/>
              <a:t> </a:t>
            </a:r>
            <a:r>
              <a:rPr lang="ru-RU" sz="2000" dirty="0" smtClean="0"/>
              <a:t>район – лечение маститов;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АО «Ваганово</a:t>
            </a:r>
            <a:r>
              <a:rPr lang="ru-RU" sz="2000" dirty="0" smtClean="0"/>
              <a:t>», Кемеровская </a:t>
            </a:r>
            <a:r>
              <a:rPr lang="ru-RU" sz="2000" dirty="0"/>
              <a:t>обл., Промышленновский </a:t>
            </a:r>
            <a:r>
              <a:rPr lang="ru-RU" sz="2000" dirty="0" smtClean="0"/>
              <a:t>район – применение препарата </a:t>
            </a:r>
            <a:r>
              <a:rPr lang="ru-RU" sz="2000" dirty="0" err="1" smtClean="0"/>
              <a:t>Бовистем</a:t>
            </a:r>
            <a:r>
              <a:rPr lang="ru-RU" sz="2000" dirty="0" smtClean="0"/>
              <a:t> при осеменении и трансплантации эмбрионов.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8713" y="135235"/>
            <a:ext cx="102330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2800" spc="240" dirty="0" smtClean="0">
                <a:solidFill>
                  <a:schemeClr val="accent3">
                    <a:lumMod val="50000"/>
                  </a:schemeClr>
                </a:solidFill>
              </a:rPr>
              <a:t>Положительные результаты при применении препаратов регенеративной ветеринарной медицины фирмы «</a:t>
            </a:r>
            <a:r>
              <a:rPr lang="ru-RU" sz="2800" spc="240" dirty="0" err="1" smtClean="0">
                <a:solidFill>
                  <a:schemeClr val="accent3">
                    <a:lumMod val="50000"/>
                  </a:schemeClr>
                </a:solidFill>
              </a:rPr>
              <a:t>Новистем</a:t>
            </a:r>
            <a:r>
              <a:rPr lang="ru-RU" sz="2800" spc="240" dirty="0" smtClean="0">
                <a:solidFill>
                  <a:schemeClr val="accent3">
                    <a:lumMod val="50000"/>
                  </a:schemeClr>
                </a:solidFill>
              </a:rPr>
              <a:t>» получены в следующих сельскохозяйственных организациях:</a:t>
            </a:r>
            <a:endParaRPr lang="ru-RU" sz="2800" spc="24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52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2" y="117425"/>
            <a:ext cx="813768" cy="1322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45933" y="0"/>
            <a:ext cx="2237426" cy="167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13" y="117425"/>
            <a:ext cx="8789045" cy="519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47080" y="5424198"/>
            <a:ext cx="83903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Распространение акушерско-гинекологической патологии </a:t>
            </a:r>
          </a:p>
          <a:p>
            <a:r>
              <a:rPr lang="ru-RU" sz="2400" dirty="0"/>
              <a:t>в Краснодарском крае в период 2014-2018 гг. </a:t>
            </a:r>
            <a:endParaRPr lang="ru-RU" sz="2400" dirty="0" smtClean="0"/>
          </a:p>
          <a:p>
            <a:r>
              <a:rPr lang="ru-RU" sz="2400" dirty="0" smtClean="0"/>
              <a:t>(</a:t>
            </a:r>
            <a:r>
              <a:rPr lang="ru-RU" sz="2400" dirty="0"/>
              <a:t>по данным Новиковой Е.Н</a:t>
            </a:r>
            <a:r>
              <a:rPr lang="ru-RU" sz="2400" dirty="0" smtClean="0"/>
              <a:t>., 2020)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5165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7197" cy="11400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52987" y="13442"/>
            <a:ext cx="2237426" cy="167044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34" y="1541163"/>
            <a:ext cx="5474221" cy="318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51179" y="4835196"/>
            <a:ext cx="1005326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800" dirty="0"/>
              <a:t>С</a:t>
            </a:r>
            <a:r>
              <a:rPr lang="ru-RU" sz="1800" dirty="0" smtClean="0"/>
              <a:t>овокупный прирост продуктивности в опытной группе </a:t>
            </a:r>
            <a:r>
              <a:rPr lang="ru-RU" sz="1800" dirty="0"/>
              <a:t>составляет около 20,6 тонн или более 10</a:t>
            </a:r>
            <a:r>
              <a:rPr lang="ru-RU" sz="1800" dirty="0" smtClean="0"/>
              <a:t>%;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/>
              <a:t>Н</a:t>
            </a:r>
            <a:r>
              <a:rPr lang="ru-RU" sz="1800" dirty="0" smtClean="0"/>
              <a:t>аблюдается </a:t>
            </a:r>
            <a:r>
              <a:rPr lang="ru-RU" sz="1800" dirty="0"/>
              <a:t>снижение доли нетоварного молока </a:t>
            </a:r>
            <a:r>
              <a:rPr lang="ru-RU" sz="1800" dirty="0" smtClean="0"/>
              <a:t>с </a:t>
            </a:r>
            <a:r>
              <a:rPr lang="ru-RU" sz="1800" dirty="0"/>
              <a:t>7,6% в начале до 1–2% в </a:t>
            </a:r>
            <a:r>
              <a:rPr lang="ru-RU" sz="1800" dirty="0" smtClean="0"/>
              <a:t>конце опыта;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/>
              <a:t>О</a:t>
            </a:r>
            <a:r>
              <a:rPr lang="ru-RU" sz="1800" dirty="0" smtClean="0"/>
              <a:t>тмечено снижение </a:t>
            </a:r>
            <a:r>
              <a:rPr lang="ru-RU" sz="1800" dirty="0"/>
              <a:t>заболеваемости </a:t>
            </a:r>
            <a:r>
              <a:rPr lang="ru-RU" sz="1800" dirty="0" smtClean="0"/>
              <a:t>животных маститами, послеродовыми болезнями и патологией опорно-двигательного аппарата;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Увеличение удоя на голову на 133 литра в месяц.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82638" y="156168"/>
            <a:ext cx="106571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Результаты эксперимента по использованию ветеринарного препарата «</a:t>
            </a:r>
            <a:r>
              <a:rPr lang="en-US" sz="2800" spc="240" dirty="0" err="1">
                <a:solidFill>
                  <a:schemeClr val="accent3">
                    <a:lumMod val="50000"/>
                  </a:schemeClr>
                </a:solidFill>
              </a:rPr>
              <a:t>BoviStem</a:t>
            </a:r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» в СПК «Березники» (Нижегородская область, </a:t>
            </a:r>
            <a:r>
              <a:rPr lang="ru-RU" sz="2800" spc="240" dirty="0" err="1">
                <a:solidFill>
                  <a:schemeClr val="accent3">
                    <a:lumMod val="50000"/>
                  </a:schemeClr>
                </a:solidFill>
              </a:rPr>
              <a:t>Гагинский</a:t>
            </a:r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 район)</a:t>
            </a:r>
          </a:p>
        </p:txBody>
      </p:sp>
    </p:spTree>
    <p:extLst>
      <p:ext uri="{BB962C8B-B14F-4D97-AF65-F5344CB8AC3E}">
        <p14:creationId xmlns:p14="http://schemas.microsoft.com/office/powerpoint/2010/main" val="76732632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7197" cy="11400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52987" y="13442"/>
            <a:ext cx="2237426" cy="16704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46734" y="570025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АО «Ваганово»,  Кемеровская обл.,  Промышленновский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7317" y="1687081"/>
            <a:ext cx="60928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/>
              <a:t>В опытной группе у животных, получавших </a:t>
            </a:r>
            <a:r>
              <a:rPr lang="ru-RU" sz="2000" dirty="0" err="1" smtClean="0"/>
              <a:t>Бовистем</a:t>
            </a:r>
            <a:r>
              <a:rPr lang="ru-RU" sz="2000" dirty="0" smtClean="0"/>
              <a:t>, </a:t>
            </a:r>
            <a:r>
              <a:rPr lang="ru-RU" sz="2000" dirty="0"/>
              <a:t>общее число фолликулов увеличилось на 21%, а число жизнеспособных ооцитов на 32% по сравнению с контрольной группой, что привело к увеличению количества эмбрионов, полученных </a:t>
            </a:r>
            <a:r>
              <a:rPr lang="en-US" sz="2000" dirty="0"/>
              <a:t>in vitro</a:t>
            </a:r>
            <a:r>
              <a:rPr lang="ru-RU" sz="2000" dirty="0"/>
              <a:t>, а также к более высокому производству ранних и расширенных </a:t>
            </a:r>
            <a:r>
              <a:rPr lang="ru-RU" sz="2000" dirty="0" err="1"/>
              <a:t>бластоцист</a:t>
            </a:r>
            <a:r>
              <a:rPr lang="ru-RU" sz="2000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15086" y="3933850"/>
            <a:ext cx="63088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Полученные данные указывают на выведения коров и телок из </a:t>
            </a:r>
            <a:r>
              <a:rPr lang="ru-RU" sz="2000" dirty="0" smtClean="0"/>
              <a:t>состояния отрицательного </a:t>
            </a:r>
            <a:r>
              <a:rPr lang="ru-RU" sz="2000" dirty="0"/>
              <a:t>энергетического баланса. Полученные </a:t>
            </a:r>
            <a:r>
              <a:rPr lang="ru-RU" sz="2000" dirty="0" smtClean="0"/>
              <a:t>данные </a:t>
            </a:r>
            <a:r>
              <a:rPr lang="ru-RU" sz="2000" dirty="0"/>
              <a:t>указывают на эффективность применения </a:t>
            </a:r>
            <a:r>
              <a:rPr lang="ru-RU" sz="2000" dirty="0" smtClean="0"/>
              <a:t>препарата </a:t>
            </a:r>
            <a:r>
              <a:rPr lang="ru-RU" sz="2000" dirty="0" err="1"/>
              <a:t>Bovi</a:t>
            </a:r>
            <a:r>
              <a:rPr lang="ru-RU" sz="2000" dirty="0"/>
              <a:t> </a:t>
            </a:r>
            <a:r>
              <a:rPr lang="ru-RU" sz="2000" dirty="0" err="1" smtClean="0"/>
              <a:t>Stem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0" name="Picture 2" descr="https://pp.userapi.com/c845124/v845124702/1afbe2/HsYOHbNm9v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14" y="1838357"/>
            <a:ext cx="291632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ehd.org/drem/stage2/figures/st2f-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58" y="4019986"/>
            <a:ext cx="1584606" cy="145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05262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Прямоугольник"/>
          <p:cNvSpPr/>
          <p:nvPr/>
        </p:nvSpPr>
        <p:spPr>
          <a:xfrm>
            <a:off x="0" y="4001298"/>
            <a:ext cx="5159102" cy="2214578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91337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800" b="0" kern="0">
              <a:solidFill>
                <a:srgbClr val="FFFFFF"/>
              </a:solidFill>
              <a:latin typeface="+mn-lt"/>
              <a:sym typeface="Helvetica Neue Medium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973275" y="3285777"/>
            <a:ext cx="6264696" cy="639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СПАСИБО ЗА ВНИМАНИЕ!</a:t>
            </a:r>
            <a:endParaRPr lang="ru-RU" altLang="ru-RU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object 38"/>
          <p:cNvSpPr txBox="1"/>
          <p:nvPr/>
        </p:nvSpPr>
        <p:spPr>
          <a:xfrm>
            <a:off x="6578589" y="3924894"/>
            <a:ext cx="5330669" cy="28862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R="4607" algn="r">
              <a:spcBef>
                <a:spcPts val="91"/>
              </a:spcBef>
            </a:pPr>
            <a:endParaRPr lang="en-US" sz="1800" spc="27" dirty="0" smtClean="0">
              <a:solidFill>
                <a:schemeClr val="tx1"/>
              </a:solidFill>
              <a:latin typeface="Helvetica Neue Light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ural-pansionat.ru/wp-content/uploads/vk-sca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290" y="5215744"/>
            <a:ext cx="1214446" cy="931233"/>
          </a:xfrm>
          <a:prstGeom prst="rect">
            <a:avLst/>
          </a:prstGeom>
          <a:noFill/>
        </p:spPr>
      </p:pic>
      <p:pic>
        <p:nvPicPr>
          <p:cNvPr id="1030" name="Picture 6" descr="https://upload.wikimedia.org/wikipedia/commons/thumb/a/a5/Instagram_icon.png/1200px-Instagram_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3240" y="5218944"/>
            <a:ext cx="857256" cy="857256"/>
          </a:xfrm>
          <a:prstGeom prst="rect">
            <a:avLst/>
          </a:prstGeom>
          <a:noFill/>
        </p:spPr>
      </p:pic>
      <p:pic>
        <p:nvPicPr>
          <p:cNvPr id="1036" name="Picture 12" descr="https://o.remove.bg/downloads/b592b4fb-f4f6-4028-9886-da21cda88201/Facet-WS-iconsfb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2000" y="5144306"/>
            <a:ext cx="1071570" cy="1071570"/>
          </a:xfrm>
          <a:prstGeom prst="rect">
            <a:avLst/>
          </a:prstGeom>
          <a:noFill/>
        </p:spPr>
      </p:pic>
      <p:pic>
        <p:nvPicPr>
          <p:cNvPr id="1038" name="Picture 14" descr="http://qrcoder.ru/code/?https%3A%2F%2Fvk.com%2Fnovistem&amp;4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290" y="3858422"/>
            <a:ext cx="1257300" cy="1257301"/>
          </a:xfrm>
          <a:prstGeom prst="rect">
            <a:avLst/>
          </a:prstGeom>
          <a:noFill/>
        </p:spPr>
      </p:pic>
      <p:pic>
        <p:nvPicPr>
          <p:cNvPr id="1040" name="Picture 16" descr="http://qrcoder.ru/code/?https%3A%2F%2Fwww.instagram.com%2Fnovistem%2F&amp;4&amp;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8926" y="3858422"/>
            <a:ext cx="1285884" cy="1285884"/>
          </a:xfrm>
          <a:prstGeom prst="rect">
            <a:avLst/>
          </a:prstGeom>
          <a:noFill/>
        </p:spPr>
      </p:pic>
      <p:pic>
        <p:nvPicPr>
          <p:cNvPr id="1042" name="Picture 18" descr="http://qrcoder.ru/code/?https%3A%2F%2Fwww.facebook.com%2Fnovistemru&amp;4&amp;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80562" y="3858422"/>
            <a:ext cx="1266824" cy="1266824"/>
          </a:xfrm>
          <a:prstGeom prst="rect">
            <a:avLst/>
          </a:prstGeom>
          <a:noFill/>
        </p:spPr>
      </p:pic>
      <p:pic>
        <p:nvPicPr>
          <p:cNvPr id="7170" name="Picture 2" descr="C:\Users\123\Downloads\постановка теста по определению специфической активности препаратов (6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85" y="333450"/>
            <a:ext cx="4428490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novistem.ru/template/img/about/lab_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89" y="333450"/>
            <a:ext cx="4415594" cy="29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blob:https://web.whatsapp.com/102c3e3b-d01e-40db-aae3-45dbd3bab2b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blob:https://web.whatsapp.com/102c3e3b-d01e-40db-aae3-45dbd3bab2b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blob:https://web.whatsapp.com/102c3e3b-d01e-40db-aae3-45dbd3bab2b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blob:https://web.whatsapp.com/102c3e3b-d01e-40db-aae3-45dbd3bab2b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710" y="3680121"/>
            <a:ext cx="1095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39973" y="4724242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latin typeface="Century Gothic" panose="020B0502020202020204" pitchFamily="34" charset="0"/>
                <a:ea typeface="Rubik" panose="02000604000000020004" pitchFamily="2" charset="-79"/>
                <a:cs typeface="Rubik" panose="02000604000000020004" pitchFamily="2" charset="-79"/>
              </a:rPr>
              <a:t>Джаилиди Георгий Анастасович, </a:t>
            </a:r>
          </a:p>
          <a:p>
            <a:pPr algn="ctr"/>
            <a:r>
              <a:rPr lang="ru-RU" altLang="ru-RU" sz="1800" dirty="0">
                <a:latin typeface="Century Gothic" panose="020B0502020202020204" pitchFamily="34" charset="0"/>
                <a:ea typeface="Rubik" panose="02000604000000020004" pitchFamily="2" charset="-79"/>
                <a:cs typeface="Rubik" panose="02000604000000020004" pitchFamily="2" charset="-79"/>
              </a:rPr>
              <a:t>руководитель ветеринарного департамента </a:t>
            </a:r>
            <a:endParaRPr lang="en-US" altLang="ru-RU" sz="1800" dirty="0" smtClean="0">
              <a:latin typeface="Century Gothic" panose="020B0502020202020204" pitchFamily="34" charset="0"/>
              <a:ea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r>
              <a:rPr lang="ru-RU" altLang="ru-RU" sz="1800" dirty="0" smtClean="0">
                <a:latin typeface="Century Gothic" panose="020B0502020202020204" pitchFamily="34" charset="0"/>
                <a:ea typeface="Rubik" panose="02000604000000020004" pitchFamily="2" charset="-79"/>
                <a:cs typeface="Rubik" panose="02000604000000020004" pitchFamily="2" charset="-79"/>
              </a:rPr>
              <a:t>ООО </a:t>
            </a:r>
            <a:r>
              <a:rPr lang="ru-RU" altLang="ru-RU" sz="1800" dirty="0">
                <a:latin typeface="Century Gothic" panose="020B0502020202020204" pitchFamily="34" charset="0"/>
                <a:ea typeface="Rubik" panose="02000604000000020004" pitchFamily="2" charset="-79"/>
                <a:cs typeface="Rubik" panose="02000604000000020004" pitchFamily="2" charset="-79"/>
              </a:rPr>
              <a:t>«</a:t>
            </a:r>
            <a:r>
              <a:rPr lang="ru-RU" altLang="ru-RU" sz="1800" dirty="0" err="1">
                <a:latin typeface="Century Gothic" panose="020B0502020202020204" pitchFamily="34" charset="0"/>
                <a:ea typeface="Rubik" panose="02000604000000020004" pitchFamily="2" charset="-79"/>
                <a:cs typeface="Rubik" panose="02000604000000020004" pitchFamily="2" charset="-79"/>
              </a:rPr>
              <a:t>НовиСтем</a:t>
            </a:r>
            <a:r>
              <a:rPr lang="ru-RU" altLang="ru-RU" sz="1800" dirty="0">
                <a:latin typeface="Century Gothic" panose="020B0502020202020204" pitchFamily="34" charset="0"/>
                <a:ea typeface="Rubik" panose="02000604000000020004" pitchFamily="2" charset="-79"/>
                <a:cs typeface="Rubik" panose="02000604000000020004" pitchFamily="2" charset="-79"/>
              </a:rPr>
              <a:t>», кандидат биологических </a:t>
            </a:r>
            <a:r>
              <a:rPr lang="ru-RU" altLang="ru-RU" sz="1800" dirty="0" smtClean="0">
                <a:latin typeface="Century Gothic" panose="020B0502020202020204" pitchFamily="34" charset="0"/>
                <a:ea typeface="Rubik" panose="02000604000000020004" pitchFamily="2" charset="-79"/>
                <a:cs typeface="Rubik" panose="02000604000000020004" pitchFamily="2" charset="-79"/>
              </a:rPr>
              <a:t>наук, </a:t>
            </a:r>
            <a:r>
              <a:rPr lang="en-US" altLang="ru-RU" sz="1800" dirty="0" smtClean="0">
                <a:latin typeface="Century Gothic" panose="020B0502020202020204" pitchFamily="34" charset="0"/>
                <a:ea typeface="Rubik" panose="02000604000000020004" pitchFamily="2" charset="-79"/>
                <a:cs typeface="Rubik" panose="02000604000000020004" pitchFamily="2" charset="-79"/>
              </a:rPr>
              <a:t/>
            </a:r>
            <a:br>
              <a:rPr lang="en-US" altLang="ru-RU" sz="1800" dirty="0" smtClean="0">
                <a:latin typeface="Century Gothic" panose="020B0502020202020204" pitchFamily="34" charset="0"/>
                <a:ea typeface="Rubik" panose="02000604000000020004" pitchFamily="2" charset="-79"/>
                <a:cs typeface="Rubik" panose="02000604000000020004" pitchFamily="2" charset="-79"/>
              </a:rPr>
            </a:br>
            <a:r>
              <a:rPr lang="ru-RU" altLang="ru-RU" sz="1800" dirty="0" smtClean="0">
                <a:latin typeface="Century Gothic" panose="020B0502020202020204" pitchFamily="34" charset="0"/>
                <a:ea typeface="Rubik" panose="02000604000000020004" pitchFamily="2" charset="-79"/>
                <a:cs typeface="Rubik" panose="02000604000000020004" pitchFamily="2" charset="-79"/>
              </a:rPr>
              <a:t>+7-988-523-07-11, </a:t>
            </a:r>
            <a:r>
              <a:rPr lang="en-US" altLang="ru-RU" sz="1800" dirty="0" smtClean="0">
                <a:latin typeface="Century Gothic" panose="020B0502020202020204" pitchFamily="34" charset="0"/>
                <a:ea typeface="Rubik" panose="02000604000000020004" pitchFamily="2" charset="-79"/>
                <a:cs typeface="Rubik" panose="02000604000000020004" pitchFamily="2" charset="-79"/>
              </a:rPr>
              <a:t>dga@novistem.ru</a:t>
            </a:r>
            <a:endParaRPr lang="ru-RU" altLang="ru-RU" sz="1800" dirty="0">
              <a:latin typeface="Century Gothic" panose="020B0502020202020204" pitchFamily="34" charset="0"/>
              <a:ea typeface="Rubik" panose="02000604000000020004" pitchFamily="2" charset="-79"/>
              <a:cs typeface="Rubik" panose="02000604000000020004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2" y="117425"/>
            <a:ext cx="813768" cy="1322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45933" y="0"/>
            <a:ext cx="2237426" cy="167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2878" y="430076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Патогенез эндометритов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8713" y="1125538"/>
            <a:ext cx="1041381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нарушение метаболического гомеостаза;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/>
              <a:t>эндокринные и иммунологические нарушения;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потеря эпителием защитной функции к патогенной микрофлоре;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/>
              <a:t> инфекционный процесс различной этиологии;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</a:rPr>
              <a:t>в</a:t>
            </a:r>
            <a:r>
              <a:rPr lang="ru-RU" sz="2400" dirty="0" smtClean="0">
                <a:solidFill>
                  <a:srgbClr val="0070C0"/>
                </a:solidFill>
              </a:rPr>
              <a:t>оспаление эндометрия;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/>
              <a:t>увеличение продукции </a:t>
            </a:r>
            <a:r>
              <a:rPr lang="ru-RU" sz="2400" dirty="0"/>
              <a:t>клетками эндометрия CL-IV, </a:t>
            </a:r>
            <a:r>
              <a:rPr lang="ru-RU" sz="2400" dirty="0" err="1"/>
              <a:t>фибронектина</a:t>
            </a:r>
            <a:r>
              <a:rPr lang="ru-RU" sz="2400" dirty="0"/>
              <a:t>, </a:t>
            </a:r>
            <a:r>
              <a:rPr lang="ru-RU" sz="2400" dirty="0" err="1"/>
              <a:t>ламинина</a:t>
            </a:r>
            <a:r>
              <a:rPr lang="ru-RU" sz="2400" dirty="0"/>
              <a:t> и </a:t>
            </a:r>
            <a:r>
              <a:rPr lang="ru-RU" sz="2400" dirty="0" smtClean="0"/>
              <a:t>экспрессии белка;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повреждение </a:t>
            </a:r>
            <a:r>
              <a:rPr lang="ru-RU" sz="2400" dirty="0">
                <a:solidFill>
                  <a:srgbClr val="0070C0"/>
                </a:solidFill>
              </a:rPr>
              <a:t>тканей </a:t>
            </a:r>
            <a:r>
              <a:rPr lang="ru-RU" sz="2400" dirty="0" smtClean="0">
                <a:solidFill>
                  <a:srgbClr val="0070C0"/>
                </a:solidFill>
              </a:rPr>
              <a:t>эндометрия и </a:t>
            </a:r>
            <a:r>
              <a:rPr lang="ru-RU" sz="2400" dirty="0" err="1" smtClean="0">
                <a:solidFill>
                  <a:srgbClr val="0070C0"/>
                </a:solidFill>
              </a:rPr>
              <a:t>миометрия</a:t>
            </a:r>
            <a:r>
              <a:rPr lang="ru-RU" sz="2400" dirty="0" smtClean="0">
                <a:solidFill>
                  <a:srgbClr val="0070C0"/>
                </a:solidFill>
              </a:rPr>
              <a:t>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в сложных случаях – некроз и перерождение тканей матки;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б</a:t>
            </a:r>
            <a:r>
              <a:rPr lang="ru-RU" sz="2400" dirty="0" smtClean="0"/>
              <a:t>есплодие.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6013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2" y="117425"/>
            <a:ext cx="813768" cy="1322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45933" y="0"/>
            <a:ext cx="2237426" cy="167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8712" y="1989634"/>
            <a:ext cx="1016106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Антибиотикотерапия (препараты на выбор в соответствии с чувствительностью выделенной микрофлоры</a:t>
            </a:r>
            <a:r>
              <a:rPr lang="ru-RU" sz="2400" dirty="0" smtClean="0"/>
              <a:t>);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Симптоматическая терапия (в случае повышения температуры</a:t>
            </a:r>
            <a:r>
              <a:rPr lang="ru-RU" sz="2400" dirty="0" smtClean="0"/>
              <a:t>);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Заместительная терапия и стимуляция обмена </a:t>
            </a:r>
            <a:r>
              <a:rPr lang="ru-RU" sz="2400" dirty="0" smtClean="0"/>
              <a:t>веществ;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Средство, способствующее сокращению гладкой мускулатуры </a:t>
            </a:r>
            <a:r>
              <a:rPr lang="ru-RU" sz="2400" dirty="0" smtClean="0"/>
              <a:t>матки;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/>
              <a:t>Местная терапия;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Регенеративная терапия.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4686" y="835224"/>
            <a:ext cx="9230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Комплексный подход в лечении эндометритов:</a:t>
            </a:r>
          </a:p>
        </p:txBody>
      </p:sp>
    </p:spTree>
    <p:extLst>
      <p:ext uri="{BB962C8B-B14F-4D97-AF65-F5344CB8AC3E}">
        <p14:creationId xmlns:p14="http://schemas.microsoft.com/office/powerpoint/2010/main" val="3939731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115129"/>
              </p:ext>
            </p:extLst>
          </p:nvPr>
        </p:nvGraphicFramePr>
        <p:xfrm>
          <a:off x="1135173" y="1691520"/>
          <a:ext cx="9567104" cy="4567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1776"/>
                <a:gridCol w="2391776"/>
                <a:gridCol w="2391776"/>
                <a:gridCol w="2391776"/>
              </a:tblGrid>
              <a:tr h="639441">
                <a:tc rowSpan="2">
                  <a:txBody>
                    <a:bodyPr/>
                    <a:lstStyle/>
                    <a:p>
                      <a:r>
                        <a:rPr lang="ru-RU" sz="2400" dirty="0" smtClean="0"/>
                        <a:t>Наименование показателя</a:t>
                      </a:r>
                      <a:endParaRPr lang="ru-RU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2400" dirty="0" smtClean="0"/>
                        <a:t>Норма для молока сорта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89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высшего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первого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второго</a:t>
                      </a:r>
                      <a:endParaRPr lang="ru-RU" sz="2400" dirty="0"/>
                    </a:p>
                  </a:txBody>
                  <a:tcPr/>
                </a:tc>
              </a:tr>
              <a:tr h="8189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Бактериальная загрязненность (</a:t>
                      </a:r>
                      <a:r>
                        <a:rPr lang="ru-RU" sz="2400" dirty="0" err="1" smtClean="0"/>
                        <a:t>КМАФАнМ</a:t>
                      </a:r>
                      <a:r>
                        <a:rPr lang="ru-RU" sz="2400" dirty="0" smtClean="0"/>
                        <a:t>,</a:t>
                      </a:r>
                      <a:r>
                        <a:rPr lang="en-US" sz="2400" dirty="0" smtClean="0"/>
                        <a:t> </a:t>
                      </a:r>
                      <a:r>
                        <a:rPr lang="ru-RU" sz="2400" dirty="0" smtClean="0"/>
                        <a:t>КОЕ см/ 3 (г), не более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1,0·10</a:t>
                      </a:r>
                      <a:r>
                        <a:rPr lang="ru-RU" sz="2400" baseline="30000" dirty="0" smtClean="0"/>
                        <a:t>5</a:t>
                      </a:r>
                      <a:endParaRPr lang="ru-RU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3,0·10</a:t>
                      </a:r>
                      <a:r>
                        <a:rPr lang="ru-RU" sz="2400" b="0" i="0" u="none" strike="noStrike" cap="none" spc="0" baseline="30000" dirty="0" smtClean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5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5,0·10</a:t>
                      </a:r>
                      <a:r>
                        <a:rPr lang="ru-RU" sz="2400" b="0" i="0" u="none" strike="noStrike" cap="none" spc="0" baseline="30000" dirty="0" smtClean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5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8189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Содержание соматических клеток в 1 см </a:t>
                      </a:r>
                      <a:r>
                        <a:rPr lang="ru-RU" sz="2400" baseline="30000" dirty="0" smtClean="0"/>
                        <a:t>3</a:t>
                      </a:r>
                      <a:endParaRPr lang="ru-RU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2,5·10</a:t>
                      </a:r>
                      <a:r>
                        <a:rPr lang="ru-RU" sz="2400" b="0" i="0" u="none" strike="noStrike" cap="none" spc="0" baseline="30000" dirty="0" smtClean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5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4,0·10</a:t>
                      </a:r>
                      <a:r>
                        <a:rPr lang="ru-RU" sz="2400" b="0" i="0" u="none" strike="noStrike" cap="none" spc="0" baseline="30000" dirty="0" smtClean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5</a:t>
                      </a:r>
                      <a:endParaRPr lang="ru-RU" sz="2400" b="0" i="0" u="none" strike="noStrike" cap="none" spc="0" baseline="3000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7,5·10</a:t>
                      </a:r>
                      <a:r>
                        <a:rPr lang="ru-RU" sz="2400" b="0" i="0" u="none" strike="noStrike" cap="none" spc="0" baseline="30000" dirty="0" smtClean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5</a:t>
                      </a:r>
                      <a:endParaRPr lang="ru-RU" sz="2400" b="0" i="0" u="none" strike="noStrike" cap="none" spc="0" baseline="3000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11030" y="35817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Содержание </a:t>
            </a:r>
            <a:r>
              <a:rPr lang="ru-RU" sz="2800" spc="240" dirty="0" err="1">
                <a:solidFill>
                  <a:schemeClr val="accent3">
                    <a:lumMod val="50000"/>
                  </a:schemeClr>
                </a:solidFill>
              </a:rPr>
              <a:t>КМАФАнМ</a:t>
            </a:r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 и соматических клеток в сыром молоке (ГОСТ </a:t>
            </a:r>
            <a:r>
              <a:rPr lang="ru-RU" sz="2800" spc="240" dirty="0" smtClean="0">
                <a:solidFill>
                  <a:schemeClr val="accent3">
                    <a:lumMod val="50000"/>
                  </a:schemeClr>
                </a:solidFill>
              </a:rPr>
              <a:t>52054-2003</a:t>
            </a:r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.)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2" y="117425"/>
            <a:ext cx="813768" cy="13223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45933" y="0"/>
            <a:ext cx="2237426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32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157489"/>
              </p:ext>
            </p:extLst>
          </p:nvPr>
        </p:nvGraphicFramePr>
        <p:xfrm>
          <a:off x="1702718" y="1670448"/>
          <a:ext cx="9361929" cy="47836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0643"/>
                <a:gridCol w="3120643"/>
                <a:gridCol w="3120643"/>
              </a:tblGrid>
              <a:tr h="24501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Количество соматических клеток в сборном молоке (в 1 мл молока)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Пораженные маститом четверти вымени (% от всего стада)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Снижение производства молока (%)</a:t>
                      </a:r>
                      <a:endParaRPr lang="ru-RU" sz="2400" dirty="0"/>
                    </a:p>
                  </a:txBody>
                  <a:tcPr/>
                </a:tc>
              </a:tr>
              <a:tr h="58337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&lt; 2,0·10</a:t>
                      </a:r>
                      <a:r>
                        <a:rPr lang="ru-RU" sz="2400" baseline="30000" dirty="0" smtClean="0"/>
                        <a:t>5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58337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5,0·10</a:t>
                      </a:r>
                      <a:r>
                        <a:rPr lang="ru-RU" sz="2400" baseline="30000" dirty="0" smtClean="0"/>
                        <a:t>5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</a:tr>
              <a:tr h="58337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1,0·10</a:t>
                      </a:r>
                      <a:r>
                        <a:rPr lang="ru-RU" sz="2400" baseline="30000" dirty="0" smtClean="0"/>
                        <a:t>6</a:t>
                      </a:r>
                      <a:endParaRPr lang="ru-RU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18</a:t>
                      </a:r>
                      <a:endParaRPr lang="ru-RU" sz="2400" dirty="0"/>
                    </a:p>
                  </a:txBody>
                  <a:tcPr/>
                </a:tc>
              </a:tr>
              <a:tr h="58337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1,5·10</a:t>
                      </a:r>
                      <a:r>
                        <a:rPr lang="ru-RU" sz="2400" baseline="30000" dirty="0" smtClean="0"/>
                        <a:t>6</a:t>
                      </a:r>
                      <a:endParaRPr lang="ru-RU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29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39273" y="285454"/>
            <a:ext cx="60928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0"/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Корреляционная зависимость количества соматических клеток к снижению удоя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2" y="117425"/>
            <a:ext cx="813768" cy="1322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45933" y="0"/>
            <a:ext cx="2237426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8551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45933" y="0"/>
            <a:ext cx="2237426" cy="16704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81" y="1072694"/>
            <a:ext cx="7272575" cy="548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44161" y="1244873"/>
            <a:ext cx="1262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Содержание соматических </a:t>
            </a:r>
            <a:r>
              <a:rPr lang="ru-RU" sz="1100" dirty="0" smtClean="0">
                <a:solidFill>
                  <a:schemeClr val="bg1"/>
                </a:solidFill>
              </a:rPr>
              <a:t>клеток,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тыс. </a:t>
            </a:r>
            <a:r>
              <a:rPr lang="ru-RU" sz="1100" dirty="0">
                <a:solidFill>
                  <a:schemeClr val="bg1"/>
                </a:solidFill>
              </a:rPr>
              <a:t>в 1 см </a:t>
            </a:r>
            <a:r>
              <a:rPr lang="ru-RU" sz="1100" baseline="30000" dirty="0">
                <a:solidFill>
                  <a:schemeClr val="bg1"/>
                </a:solidFill>
              </a:rPr>
              <a:t>3</a:t>
            </a:r>
            <a:endParaRPr lang="ru-RU" sz="1100" baseline="30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2758" y="54947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Требования к молоку в России, ЕС и США</a:t>
            </a:r>
            <a:endParaRPr lang="ru-RU" sz="2800" spc="24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42" y="117425"/>
            <a:ext cx="813768" cy="1322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2259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2" y="117425"/>
            <a:ext cx="813768" cy="1322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45933" y="0"/>
            <a:ext cx="2237426" cy="167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9139"/>
            <a:ext cx="2237426" cy="16704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30455" y="601638"/>
            <a:ext cx="4833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/>
            <a:r>
              <a:rPr lang="ru-RU" sz="2800" spc="240" dirty="0">
                <a:solidFill>
                  <a:schemeClr val="accent3">
                    <a:lumMod val="50000"/>
                  </a:schemeClr>
                </a:solidFill>
              </a:rPr>
              <a:t>ПАТОГЕНЕЗ МАСТИТА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8743" y="1320009"/>
            <a:ext cx="1008112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изменении проводимости нервных окончаний;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нарушение ферментативных, гормональных, трофических процессов в молочной железе;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развитие застойных явлений (отек в паренхиматозной и соединительной </a:t>
            </a:r>
            <a:r>
              <a:rPr lang="ru-RU" sz="2400" dirty="0" smtClean="0"/>
              <a:t>тканях);</a:t>
            </a:r>
            <a:endParaRPr lang="ru-RU" sz="2400" dirty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стаз молока в альвеолах или молочных цистернах и протоках);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развитие микрофлоры (сначала может быть асептический процесс);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створаживается с последующим развитием молочно-кислого брожения</a:t>
            </a:r>
            <a:r>
              <a:rPr lang="ru-RU" sz="2400" dirty="0" smtClean="0"/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11811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5567</TotalTime>
  <Words>2054</Words>
  <Application>Microsoft Office PowerPoint</Application>
  <PresentationFormat>Произвольный</PresentationFormat>
  <Paragraphs>289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ООКиВ</dc:creator>
  <cp:lastModifiedBy>123</cp:lastModifiedBy>
  <cp:revision>192</cp:revision>
  <dcterms:modified xsi:type="dcterms:W3CDTF">2022-11-16T16:23:40Z</dcterms:modified>
</cp:coreProperties>
</file>