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44" r:id="rId3"/>
    <p:sldId id="298" r:id="rId4"/>
    <p:sldId id="345" r:id="rId5"/>
    <p:sldId id="291" r:id="rId6"/>
    <p:sldId id="294" r:id="rId7"/>
    <p:sldId id="297" r:id="rId8"/>
    <p:sldId id="289" r:id="rId9"/>
    <p:sldId id="341" r:id="rId10"/>
    <p:sldId id="343" r:id="rId11"/>
    <p:sldId id="342" r:id="rId12"/>
    <p:sldId id="332" r:id="rId13"/>
    <p:sldId id="333" r:id="rId14"/>
    <p:sldId id="334" r:id="rId15"/>
    <p:sldId id="335" r:id="rId16"/>
    <p:sldId id="337" r:id="rId17"/>
    <p:sldId id="336" r:id="rId18"/>
    <p:sldId id="338" r:id="rId19"/>
    <p:sldId id="340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DAE3F3"/>
    <a:srgbClr val="FFFFFF"/>
    <a:srgbClr val="FFF9EB"/>
    <a:srgbClr val="FECEFB"/>
    <a:srgbClr val="DCD81C"/>
    <a:srgbClr val="FF3300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7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63805-D3EB-4050-9552-5F1CE4BF661A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6C9E5-EA0B-4401-B62A-9117F3748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4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C9078-257B-42D8-B61F-3DC5C3BC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63240C-C8D9-463F-93E7-8E0B95132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71523-39D4-433B-895B-919DFB89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85F15-4A86-4E03-AD36-D361B07B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570EA-C693-42FC-AE0E-2481DBEA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6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7D91-6B39-4CE4-81AE-BCAC2EC9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48B50-6050-4348-B8F7-DD5C95EA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80860-99AF-4EA5-8342-358941B0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B2D69-EEE8-414F-AA65-AFE385A7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668F6-0BB0-4F3A-B683-665C7B33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2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7ACBB-5717-4F8A-8392-5FDD7A21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135FF2-A6C3-4800-BFCE-B80DC0D0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7E8D6-3566-478D-88F6-21BBEF79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7E3D9-1F99-4501-A689-EDFFF75F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F057A-FCA4-4734-AC6B-4ACC7E53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957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EB0FA-07D3-495F-A8AA-17A661FB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C54A1-B3B3-403A-A07C-D14F18D78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1332BF-2624-491D-97C7-F4466964B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8624A-23BA-49E3-9F61-830368A1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F7759C-257E-4784-9299-3AC516E6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069CEB-1D35-4542-AEEC-D11D15DF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87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0DB28-020C-4208-9C2D-AEC0C502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DAB12-4E74-4E3F-8AE3-7C62C6429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710F81-B4AA-4E9F-A348-CEE7FD9C8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62B175-F5A5-4CC6-87CD-EB7B03D40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0108E5-6AC9-4E88-AA53-D53C010E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38B18F-EAF9-476C-9C63-E2BB42BC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5D399F-038A-460A-8D17-39B3F622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4858F7-B5D4-4214-8FF8-FA72F814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758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2E85E-A30E-41E9-AF8E-7B48F79D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6466-3A72-4DDA-AA01-10BE8EEF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12E3A-EB74-4E18-9EE0-1C9B81E5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2D6F18-2F6C-4F05-86E9-510CA9FD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1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FFD3C75-E09A-4A26-AC0E-7D37B0A6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7715A-94E2-44B4-BF57-A3AFB466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16A418-1743-4C22-A88A-B5BDD2DB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94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5A04E-071B-4079-9382-1A2F57D5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9CE59B-0465-4232-B5DB-6632796C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5EAA7-4E28-45E0-8211-CE2B5EDD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EF8926-95C4-4E3C-99DE-DF6213C6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3FFC3-B153-4B74-BF11-0107DE99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120095-A567-4132-8BAF-2238ABD5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2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3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743AB-1BA0-4B80-9BC8-98564D07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1C569-1E24-4EF4-9B0F-E3C0A29A1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2DFD88-0ABC-4C0A-91A9-AF5C0A1DF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43C516-3000-42D5-A462-42F22852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B34654-E25F-4EC0-9F33-7E28D06E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3E617-5882-4CFF-9E4B-B26D0A98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23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4E94A-0A3B-44BF-B96B-54A605BB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6182EA-40AA-47C4-9881-969D101BE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34A2B7-75A5-4CB1-AC6A-D32A42A2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1F4275-1EBE-4747-ACBD-BD4ABD70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C750-CD95-42A5-9CDB-F2EF49B2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61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22E647-F430-409F-9BDA-040C59C77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A67A53-516E-4E7E-A1ED-F16DA0D1A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DB43B-B68F-4160-9E26-E5AA28B5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63F86-0E53-4CBD-820B-51D27EA2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8FAD8-CBDB-4097-ADDE-13370CFC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3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4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43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8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F883-DE73-4FC3-A2B9-A5FF1CBCB40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D2DB9-600B-4EA0-B140-ADB506D98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108F6-FAF2-4C7D-A189-E1E9E7F4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9C220-8C47-4F30-AA15-EC27E3A5F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02653-C393-4900-B350-F6235291B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65E6C-EFAE-4A7A-AB09-0825FB8962C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15.11.2022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92D6B-4645-47E9-814C-F75B5A063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5884F-B425-49A1-8AF0-02FD9530C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C8A0C-6708-427A-BB4A-3F09A811322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9.png"/><Relationship Id="rId4" Type="http://schemas.openxmlformats.org/officeDocument/2006/relationships/image" Target="../media/image5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ertification@vgnki.ru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gif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D4F9B4-3F05-4ABF-A291-F2490B0BF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57" y="1482173"/>
            <a:ext cx="5546380" cy="43511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367F4B-9B8C-41D6-AB25-F214D0287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1" y="-7574"/>
            <a:ext cx="12192000" cy="6856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7" y="537824"/>
            <a:ext cx="1511975" cy="15902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1447BA-5BE4-46F4-B260-3ECD477C3F8A}"/>
              </a:ext>
            </a:extLst>
          </p:cNvPr>
          <p:cNvSpPr/>
          <p:nvPr/>
        </p:nvSpPr>
        <p:spPr>
          <a:xfrm>
            <a:off x="704850" y="2266654"/>
            <a:ext cx="67023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Сертификация производства органической продукции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Агринская Екатерина Павловна, доцент, </a:t>
            </a:r>
            <a:r>
              <a:rPr kumimoji="0" lang="ru-RU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к.в.н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руководитель Органа по сертификации ФГБУ «ВГНКИ»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6898EC-3808-4754-8E95-70FEFF60D06B}"/>
              </a:ext>
            </a:extLst>
          </p:cNvPr>
          <p:cNvSpPr/>
          <p:nvPr/>
        </p:nvSpPr>
        <p:spPr>
          <a:xfrm>
            <a:off x="1867712" y="917429"/>
            <a:ext cx="831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E4F9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РОССЕЛЬХОЗНАДЗОР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E4F9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Федеральное государственное бюджетное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E4F9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E4F9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учреждение «Всероссийский государственный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E4F9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Центр качества и стандартизации лекарственных средств для животных и кормов»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E4F9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ФГБУ «ВГНКИ»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FC6660-92F7-4A94-B3F8-5A1E81EFE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3459187"/>
            <a:ext cx="11420475" cy="3052877"/>
          </a:xfrm>
          <a:prstGeom prst="rect">
            <a:avLst/>
          </a:prstGeom>
        </p:spPr>
      </p:pic>
      <p:pic>
        <p:nvPicPr>
          <p:cNvPr id="1026" name="Picture 2" descr="https://www.vgnki.ru/template/img/woah_b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819" y="-4483393"/>
            <a:ext cx="24379017" cy="169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9BBAFF3-6260-4B22-9C13-C6654B2E2E5C}"/>
              </a:ext>
            </a:extLst>
          </p:cNvPr>
          <p:cNvSpPr/>
          <p:nvPr/>
        </p:nvSpPr>
        <p:spPr>
          <a:xfrm>
            <a:off x="11256240" y="6198975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г.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9DD08FE-0058-4645-A986-B976E3B45465}"/>
              </a:ext>
            </a:extLst>
          </p:cNvPr>
          <p:cNvSpPr/>
          <p:nvPr/>
        </p:nvSpPr>
        <p:spPr>
          <a:xfrm flipH="1">
            <a:off x="10466012" y="6198975"/>
            <a:ext cx="8197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www.vgnki.ru</a:t>
            </a:r>
          </a:p>
        </p:txBody>
      </p:sp>
      <p:pic>
        <p:nvPicPr>
          <p:cNvPr id="24" name="Рисунок 23" descr="https://www.vgnki.ru/template/img/woah_pp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752936"/>
            <a:ext cx="1680897" cy="59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www.vgnki.ru/template/img/woah_bb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46" y="5740153"/>
            <a:ext cx="1558753" cy="617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04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производства органических пищевых продуктов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30551"/>
            <a:ext cx="686218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82" y="331469"/>
            <a:ext cx="1155916" cy="9203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122568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6060" y="1224278"/>
            <a:ext cx="92599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органического сырья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времени или пространстве от производства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неорганических продуктов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партий органических продуктов и предотвращения смешивания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подмены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95% ингредиентов органического сельскохозяйственного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пищевых добавок, технологических вспомогательных средств,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усилителей вкуса, ферментных препаратов, микроэлементов, витаминов, аминокислот, предусмотренных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стандартом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использование веществ и методов, которые восстанавливают свойства, утерянные в процессе переработки и хранения органических пищевых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производство: преимущественно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биологическими, механическими и физическими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попадания в органические продукты загрязняющих веществ и примесей (используемых при очистке, обеззараживании, дезинфекции помещений и оборудования)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для очистки и дезинфекции оборудования веществ, предусмотренных стандартом </a:t>
            </a:r>
          </a:p>
        </p:txBody>
      </p:sp>
      <p:pic>
        <p:nvPicPr>
          <p:cNvPr id="11" name="Рисунок 10" descr="piwevye-otravlenija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3293" y="1518076"/>
            <a:ext cx="2121741" cy="1414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Ugorskoe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85379" y="3297386"/>
            <a:ext cx="2017568" cy="1510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IMG_9074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tretch>
            <a:fillRect/>
          </a:stretch>
        </p:blipFill>
        <p:spPr>
          <a:xfrm>
            <a:off x="9863851" y="5034346"/>
            <a:ext cx="2121273" cy="1414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marL="342900" lvl="0" indent="-342900" algn="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59425-2021 Продукция органическая из дикорастущего сырья 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8" y="250064"/>
            <a:ext cx="707207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549" y="1252076"/>
            <a:ext cx="847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Дикорастущее органическое сырье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550" y="1853146"/>
            <a:ext cx="5172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 полученное от дикорастущих растений, включая их вегетативные части, плоды, семена, ягоды, грибы, орехи, не подвергающиеся культивации и собранные на территориях, не подвергавшихся обработке пестицидами в течении 3х лет до сбора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549" y="3292635"/>
            <a:ext cx="847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органическому дикому сбору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550" y="3691630"/>
            <a:ext cx="5172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территориям и участкам сбора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сборщикам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сбору и заготовке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упаковке и хранению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транспортированию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в Стандарте регулируются правила по переработке (первичной и глубокой) органического дикорастущего сырья. Принципы схожи с принципами ГОСТа 33980-2016.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3094" y="1239562"/>
            <a:ext cx="517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сбора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5512" y="1581154"/>
            <a:ext cx="51723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чрезмерный сбор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должно быть определено количество, которое может быть собрано, не ставя под угрозу долгосрочную выживаемость вида в дикой природе.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сбор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загрязненных радиоактивными веществами районов, зон отчуждения, на участках, расположенных вблизи с/х угодий обрабатываемых запрещенными в органическом производстве веществами, вблизи крупных городов, промышленных центров, дорог, ядерных объектов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 видов, занесенных в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растений должны быть сведены к минимуму.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17" y="4700582"/>
            <a:ext cx="2345233" cy="1534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2470" y="4755667"/>
            <a:ext cx="115834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8" y="250064"/>
            <a:ext cx="756761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066196"/>
            <a:ext cx="1129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производства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445045"/>
            <a:ext cx="1145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соответствия производства органической продукции осуществляется в форме добровольной сертификации органами по сертификации,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аккредитованными в области производства органической продукции, которые выдают сертификат соответствия производства органической продукции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№ 280-ФЗ)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sz="half" idx="2"/>
          </p:nvPr>
        </p:nvSpPr>
        <p:spPr>
          <a:xfrm>
            <a:off x="430765" y="2567321"/>
            <a:ext cx="8786553" cy="407817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по сертификации ФГБУ «ВГНКИ» (уникальный номер записи в реестре RA.RU.11СС07) имеет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аккредитацию на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добровольную сертификацию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органической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продукции: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растениеводство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Органическое животноводство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Органическое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пчеловодство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Органическое выращивание, разведение, содержание объектов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Производство органических пищевых продуктов 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Производство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кормов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Сбор и заготовка дикорастущего сырья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добровольной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органической продукции ФГБУ «ВГНКИ» (СДС «ОРГАНИК ВГНКИ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разработана 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Федерального закона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27.12.2002 № 184-ФЗ «О техническом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регулировании» </a:t>
            </a:r>
            <a:endParaRPr lang="ru-RU" sz="2100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C:\Сертификация\НА САЙТ\Картинка Системы-добровольной-сертификаци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06" y="2718216"/>
            <a:ext cx="2114550" cy="29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116" y="335045"/>
            <a:ext cx="115834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9" y="222182"/>
            <a:ext cx="700327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grpSp>
        <p:nvGrpSpPr>
          <p:cNvPr id="7" name="Группа 6"/>
          <p:cNvGrpSpPr/>
          <p:nvPr/>
        </p:nvGrpSpPr>
        <p:grpSpPr>
          <a:xfrm rot="16200000">
            <a:off x="1547621" y="594948"/>
            <a:ext cx="666593" cy="1515027"/>
            <a:chOff x="1" y="2504"/>
            <a:chExt cx="992374" cy="1417677"/>
          </a:xfrm>
          <a:scene3d>
            <a:camera prst="orthographicFront"/>
            <a:lightRig rig="flat" dir="t"/>
          </a:scene3d>
        </p:grpSpPr>
        <p:sp>
          <p:nvSpPr>
            <p:cNvPr id="8" name="Нашивка 9"/>
            <p:cNvSpPr/>
            <p:nvPr/>
          </p:nvSpPr>
          <p:spPr>
            <a:xfrm rot="5400000">
              <a:off x="-212651" y="215156"/>
              <a:ext cx="1417677" cy="992374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4"/>
            <p:cNvSpPr/>
            <p:nvPr/>
          </p:nvSpPr>
          <p:spPr>
            <a:xfrm rot="5400000">
              <a:off x="95218" y="297784"/>
              <a:ext cx="930250" cy="864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Подача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заявки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18651" y="991234"/>
            <a:ext cx="5413724" cy="700803"/>
            <a:chOff x="992373" y="2504"/>
            <a:chExt cx="4494025" cy="921490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 rot="5400000">
              <a:off x="2778641" y="-1783764"/>
              <a:ext cx="921490" cy="4494025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992374" y="47486"/>
              <a:ext cx="4449042" cy="831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 заявка </a:t>
              </a:r>
              <a:r>
                <a:rPr lang="ru-RU" sz="1400" b="1" kern="1200" dirty="0">
                  <a:latin typeface="Cambria" panose="02040503050406030204" pitchFamily="18" charset="0"/>
                </a:rPr>
                <a:t>оформляется на </a:t>
              </a:r>
              <a:r>
                <a:rPr lang="ru-RU" sz="1400" b="1" kern="1200" dirty="0" smtClean="0">
                  <a:latin typeface="Cambria" panose="02040503050406030204" pitchFamily="18" charset="0"/>
                </a:rPr>
                <a:t>бланке </a:t>
              </a:r>
              <a:r>
                <a:rPr lang="ru-RU" sz="1400" b="1" kern="1200" dirty="0">
                  <a:latin typeface="Cambria" panose="02040503050406030204" pitchFamily="18" charset="0"/>
                </a:rPr>
                <a:t>органа по сертификации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 rot="16200000">
            <a:off x="1874616" y="1392068"/>
            <a:ext cx="657410" cy="1495780"/>
            <a:chOff x="1" y="1304831"/>
            <a:chExt cx="992374" cy="1417677"/>
          </a:xfrm>
          <a:scene3d>
            <a:camera prst="orthographicFront"/>
            <a:lightRig rig="flat" dir="t"/>
          </a:scene3d>
        </p:grpSpPr>
        <p:sp>
          <p:nvSpPr>
            <p:cNvPr id="15" name="Нашивка 16"/>
            <p:cNvSpPr/>
            <p:nvPr/>
          </p:nvSpPr>
          <p:spPr>
            <a:xfrm rot="5400000">
              <a:off x="-212651" y="1517483"/>
              <a:ext cx="1417677" cy="992374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-1470669"/>
                <a:satOff val="-2046"/>
                <a:lumOff val="-784"/>
                <a:alphaOff val="0"/>
              </a:schemeClr>
            </a:lnRef>
            <a:fillRef idx="3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2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 rot="5400000">
              <a:off x="24924" y="1810374"/>
              <a:ext cx="942529" cy="4253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latin typeface="Cambria" panose="02040503050406030204" pitchFamily="18" charset="0"/>
                </a:rPr>
                <a:t>Подписание договора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63753" y="1802591"/>
            <a:ext cx="5734189" cy="613767"/>
            <a:chOff x="992373" y="1304832"/>
            <a:chExt cx="4494025" cy="921490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 rot="5400000">
              <a:off x="2778641" y="-481436"/>
              <a:ext cx="921490" cy="4494025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-1470669"/>
                <a:satOff val="-2046"/>
                <a:lumOff val="-78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992374" y="1349814"/>
              <a:ext cx="4449042" cy="831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lvl="0"/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договор заключается при положительном </a:t>
              </a:r>
              <a:r>
                <a:rPr lang="ru-RU" sz="14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решении </a:t>
              </a:r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ОС о принятии заявки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6200000">
            <a:off x="2227549" y="2154916"/>
            <a:ext cx="736061" cy="1652097"/>
            <a:chOff x="2" y="2472405"/>
            <a:chExt cx="992374" cy="1417677"/>
          </a:xfrm>
          <a:scene3d>
            <a:camera prst="orthographicFront"/>
            <a:lightRig rig="flat" dir="t"/>
          </a:scene3d>
        </p:grpSpPr>
        <p:sp>
          <p:nvSpPr>
            <p:cNvPr id="22" name="Нашивка 22"/>
            <p:cNvSpPr/>
            <p:nvPr/>
          </p:nvSpPr>
          <p:spPr>
            <a:xfrm rot="5400000">
              <a:off x="-212650" y="2685057"/>
              <a:ext cx="1417677" cy="992374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-2941338"/>
                <a:satOff val="-4091"/>
                <a:lumOff val="-1569"/>
                <a:alphaOff val="0"/>
              </a:schemeClr>
            </a:lnRef>
            <a:fillRef idx="3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2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Нашивка 4"/>
            <p:cNvSpPr/>
            <p:nvPr/>
          </p:nvSpPr>
          <p:spPr>
            <a:xfrm rot="5400000">
              <a:off x="108298" y="3023188"/>
              <a:ext cx="775785" cy="4253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Cambria" panose="02040503050406030204" pitchFamily="18" charset="0"/>
                </a:rPr>
                <a:t>Заочная </a:t>
              </a:r>
              <a:endParaRPr lang="ru-RU" sz="1400" b="1" kern="1200" dirty="0" smtClean="0">
                <a:latin typeface="Cambria" panose="02040503050406030204" pitchFamily="18" charset="0"/>
              </a:endParaRP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оценка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24950" y="2616510"/>
            <a:ext cx="8286050" cy="736061"/>
            <a:chOff x="992373" y="2607159"/>
            <a:chExt cx="5856263" cy="921490"/>
          </a:xfrm>
          <a:scene3d>
            <a:camera prst="orthographicFront"/>
            <a:lightRig rig="flat" dir="t"/>
          </a:scene3d>
        </p:grpSpPr>
        <p:sp>
          <p:nvSpPr>
            <p:cNvPr id="25" name="Прямоугольник с двумя скругленными соседними углами 24"/>
            <p:cNvSpPr/>
            <p:nvPr/>
          </p:nvSpPr>
          <p:spPr>
            <a:xfrm rot="5400000">
              <a:off x="2778641" y="820891"/>
              <a:ext cx="921490" cy="4494025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-2941338"/>
                <a:satOff val="-4091"/>
                <a:lumOff val="-156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1172060" y="2652142"/>
              <a:ext cx="5676576" cy="831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lvl="0"/>
              <a:r>
                <a:rPr lang="ru-RU" sz="14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проверка предоставленных Заявителем </a:t>
              </a:r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документов </a:t>
              </a:r>
              <a:r>
                <a:rPr lang="ru-RU" sz="14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и сведений </a:t>
              </a:r>
            </a:p>
            <a:p>
              <a:pPr lvl="0"/>
              <a:r>
                <a:rPr lang="ru-RU" sz="14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с последующей выдачей ОС отчета по результатам предварительной</a:t>
              </a:r>
            </a:p>
            <a:p>
              <a:pPr lvl="0"/>
              <a:r>
                <a:rPr lang="ru-RU" sz="14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заочной оценки</a:t>
              </a:r>
              <a:endParaRPr lang="ru-RU" sz="14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16200000">
            <a:off x="2486641" y="3072046"/>
            <a:ext cx="763286" cy="1630935"/>
            <a:chOff x="1" y="3909487"/>
            <a:chExt cx="992374" cy="1417677"/>
          </a:xfrm>
          <a:scene3d>
            <a:camera prst="orthographicFront"/>
            <a:lightRig rig="flat" dir="t"/>
          </a:scene3d>
        </p:grpSpPr>
        <p:sp>
          <p:nvSpPr>
            <p:cNvPr id="28" name="Нашивка 28"/>
            <p:cNvSpPr/>
            <p:nvPr/>
          </p:nvSpPr>
          <p:spPr>
            <a:xfrm rot="5400000">
              <a:off x="-212651" y="4122139"/>
              <a:ext cx="1417677" cy="992374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-4412007"/>
                <a:satOff val="-6137"/>
                <a:lumOff val="-2353"/>
                <a:alphaOff val="0"/>
              </a:schemeClr>
            </a:lnRef>
            <a:fillRef idx="3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2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Нашивка 4"/>
            <p:cNvSpPr/>
            <p:nvPr/>
          </p:nvSpPr>
          <p:spPr>
            <a:xfrm rot="5400000">
              <a:off x="195823" y="4267037"/>
              <a:ext cx="600730" cy="702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Очная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оценка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757770" y="3529742"/>
            <a:ext cx="7631358" cy="661276"/>
            <a:chOff x="992373" y="3909488"/>
            <a:chExt cx="4494025" cy="921490"/>
          </a:xfrm>
          <a:scene3d>
            <a:camera prst="orthographicFront"/>
            <a:lightRig rig="flat" dir="t"/>
          </a:scene3d>
        </p:grpSpPr>
        <p:sp>
          <p:nvSpPr>
            <p:cNvPr id="31" name="Прямоугольник с двумя скругленными соседними углами 30"/>
            <p:cNvSpPr/>
            <p:nvPr/>
          </p:nvSpPr>
          <p:spPr>
            <a:xfrm rot="5400000">
              <a:off x="2778641" y="2123220"/>
              <a:ext cx="921490" cy="4494025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-4412007"/>
                <a:satOff val="-6137"/>
                <a:lumOff val="-2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992374" y="3954472"/>
              <a:ext cx="4146009" cy="7664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lvl="0"/>
              <a:r>
                <a:rPr lang="ru-RU" sz="14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проводится </a:t>
              </a:r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с выездом к Заявителю по месту осуществления деятельности</a:t>
              </a:r>
            </a:p>
            <a:p>
              <a:pPr lvl="0"/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при необходимости отбираются пробы </a:t>
              </a:r>
            </a:p>
            <a:p>
              <a:pPr lvl="0"/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по результатам проверки оформляется акт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 rot="16200000">
            <a:off x="3008116" y="3933246"/>
            <a:ext cx="777926" cy="1746665"/>
            <a:chOff x="1" y="5211815"/>
            <a:chExt cx="992374" cy="1417677"/>
          </a:xfrm>
          <a:scene3d>
            <a:camera prst="orthographicFront"/>
            <a:lightRig rig="flat" dir="t"/>
          </a:scene3d>
        </p:grpSpPr>
        <p:sp>
          <p:nvSpPr>
            <p:cNvPr id="34" name="Нашивка 34"/>
            <p:cNvSpPr/>
            <p:nvPr/>
          </p:nvSpPr>
          <p:spPr>
            <a:xfrm rot="5400000">
              <a:off x="-212651" y="5424467"/>
              <a:ext cx="1417677" cy="992374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-5882676"/>
                <a:satOff val="-8182"/>
                <a:lumOff val="-3138"/>
                <a:alphaOff val="0"/>
              </a:schemeClr>
            </a:lnRef>
            <a:fillRef idx="3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2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Нашивка 4"/>
            <p:cNvSpPr/>
            <p:nvPr/>
          </p:nvSpPr>
          <p:spPr>
            <a:xfrm rot="5400000">
              <a:off x="106505" y="5659396"/>
              <a:ext cx="779367" cy="6917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Cambria" panose="02040503050406030204" pitchFamily="18" charset="0"/>
                </a:rPr>
                <a:t>Принятие решения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374955" y="4460037"/>
            <a:ext cx="6732893" cy="795096"/>
            <a:chOff x="992373" y="5211816"/>
            <a:chExt cx="4494025" cy="921490"/>
          </a:xfrm>
          <a:scene3d>
            <a:camera prst="orthographicFront"/>
            <a:lightRig rig="flat" dir="t"/>
          </a:scene3d>
        </p:grpSpPr>
        <p:sp>
          <p:nvSpPr>
            <p:cNvPr id="37" name="Прямоугольник с двумя скругленными соседними углами 36"/>
            <p:cNvSpPr/>
            <p:nvPr/>
          </p:nvSpPr>
          <p:spPr>
            <a:xfrm rot="5400000">
              <a:off x="2778641" y="3425548"/>
              <a:ext cx="921490" cy="4494025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-5882676"/>
                <a:satOff val="-8182"/>
                <a:lumOff val="-313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992374" y="5212130"/>
              <a:ext cx="4449042" cy="831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lvl="0"/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при положительном решении ОС выдает Заявителю </a:t>
              </a:r>
              <a:r>
                <a:rPr lang="ru-RU" sz="14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Сертификат соответствия  </a:t>
              </a:r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органического производства со сроком действия  3 года и </a:t>
              </a:r>
              <a:r>
                <a:rPr lang="ru-RU" sz="14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направляет сведения в Минсельхоз России</a:t>
              </a:r>
              <a:endParaRPr lang="ru-RU" sz="14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2047429" y="4694494"/>
            <a:ext cx="702644" cy="2550692"/>
            <a:chOff x="1" y="6514143"/>
            <a:chExt cx="992374" cy="1417677"/>
          </a:xfrm>
          <a:scene3d>
            <a:camera prst="orthographicFront"/>
            <a:lightRig rig="flat" dir="t"/>
          </a:scene3d>
        </p:grpSpPr>
        <p:sp>
          <p:nvSpPr>
            <p:cNvPr id="40" name="Нашивка 40"/>
            <p:cNvSpPr/>
            <p:nvPr/>
          </p:nvSpPr>
          <p:spPr>
            <a:xfrm rot="5400000">
              <a:off x="-212651" y="6726795"/>
              <a:ext cx="1417677" cy="992374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Нашивка 4"/>
            <p:cNvSpPr/>
            <p:nvPr/>
          </p:nvSpPr>
          <p:spPr>
            <a:xfrm rot="5400000">
              <a:off x="127181" y="6940150"/>
              <a:ext cx="805547" cy="666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Cambria" panose="02040503050406030204" pitchFamily="18" charset="0"/>
                </a:rPr>
                <a:t>Инспекционный контроль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845871" y="5678736"/>
            <a:ext cx="6132773" cy="642426"/>
            <a:chOff x="992373" y="6514144"/>
            <a:chExt cx="4494025" cy="921490"/>
          </a:xfrm>
          <a:scene3d>
            <a:camera prst="orthographicFront"/>
            <a:lightRig rig="flat" dir="t"/>
          </a:scene3d>
        </p:grpSpPr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 rot="5400000">
              <a:off x="2778641" y="4727876"/>
              <a:ext cx="921490" cy="4494025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992374" y="6559127"/>
              <a:ext cx="4449042" cy="8315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lvl="0"/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проводится ежегодно в течение срока действия сертификата</a:t>
              </a:r>
            </a:p>
            <a:p>
              <a:pPr lvl="0"/>
              <a:r>
                <a:rPr lang="ru-RU" sz="14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осуществляется в том же объеме, что и сертификация</a:t>
              </a: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898" y="444693"/>
            <a:ext cx="115834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Заочная оценка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8" y="250064"/>
            <a:ext cx="756761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638" y="910475"/>
            <a:ext cx="1051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и </a:t>
            </a:r>
            <a:r>
              <a:rPr lang="ru-RU" altLang="ru-RU" sz="28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сведений, </a:t>
            </a:r>
          </a:p>
          <a:p>
            <a:pPr algn="ctr"/>
            <a:r>
              <a:rPr lang="ru-RU" altLang="ru-RU" sz="28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представляемых </a:t>
            </a:r>
            <a:r>
              <a:rPr lang="ru-RU" altLang="ru-RU" sz="28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 по сертификации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64920" y="2859980"/>
            <a:ext cx="11335337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информация 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 (учредительные документы)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описание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подразделения, включая все помещения и земельные участки.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практических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соответствия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стандарта.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позволяющие установить происхождение, характер и объемы закупленных сырьевых материалов и способы их использования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характере, объемах и покупателей продукции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Детальная информация по областям сертификации (растениеводство, животноводство, пчеловодство,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производство пищевых продуктов и кормов, сбор и переработка дикорастущего сырья)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842" y="2050924"/>
            <a:ext cx="1034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и сведений, представляемых в орган по сертификации,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предварительной оценки органического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производства, изложен в приложении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ГОСТ Р 57022–2016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1917" y="491358"/>
            <a:ext cx="115834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Очная оценка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8" y="250064"/>
            <a:ext cx="694131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8720" y="978254"/>
            <a:ext cx="8749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на месте – инспекция</a:t>
            </a:r>
            <a:br>
              <a:rPr lang="ru-RU" altLang="ru-RU" sz="28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сельскохозяйственных процессов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76015" y="2168032"/>
            <a:ext cx="9404900" cy="2185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полей, участков, теплиц, зданий, сооружений, хранилищ, производственных помещений, оборудования и техники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конкретных мер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соблюдению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работников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документации и записей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</a:t>
            </a:r>
          </a:p>
          <a:p>
            <a:pPr marL="457189" lvl="1" indent="0">
              <a:buNone/>
            </a:pPr>
            <a:endParaRPr lang="ru-RU" sz="1800" dirty="0" smtClean="0"/>
          </a:p>
          <a:p>
            <a:pPr marL="0" lvl="1" indent="0" algn="just">
              <a:spcBef>
                <a:spcPts val="1000"/>
              </a:spcBef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altLang="ru-RU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490" y="694646"/>
            <a:ext cx="1195117" cy="954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15" y="3037206"/>
            <a:ext cx="1478904" cy="2632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39" y="3037206"/>
            <a:ext cx="2255895" cy="3014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8412" y="3265101"/>
            <a:ext cx="2004312" cy="3568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несоответствий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8" y="250064"/>
            <a:ext cx="768098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5413" y="1238908"/>
            <a:ext cx="874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elvetica" pitchFamily="34" charset="0"/>
                <a:cs typeface="Times New Roman" panose="02020603050405020304" pitchFamily="18" charset="0"/>
              </a:rPr>
              <a:t>Корректирующие действия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75118" y="4335252"/>
            <a:ext cx="10714010" cy="179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может быть выдан только после устранения значительных несоответствий.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корректирующих действий устанавливает сроки устранения несоответствий.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направляет в ОС отчет об устранении несоответствий.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запланированных корректирующих действий комиссия про­веряет с выездом или без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выезда.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6293" y="2025196"/>
            <a:ext cx="3051660" cy="662574"/>
          </a:xfrm>
          <a:prstGeom prst="roundRect">
            <a:avLst/>
          </a:prstGeom>
          <a:gradFill>
            <a:gsLst>
              <a:gs pos="2000">
                <a:schemeClr val="accent6">
                  <a:lumMod val="0"/>
                  <a:lumOff val="100000"/>
                </a:schemeClr>
              </a:gs>
              <a:gs pos="21000">
                <a:schemeClr val="accent6">
                  <a:lumMod val="0"/>
                  <a:lumOff val="100000"/>
                </a:schemeClr>
              </a:gs>
              <a:gs pos="79000">
                <a:srgbClr val="92D050"/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6986" y="3180224"/>
            <a:ext cx="3051660" cy="662574"/>
          </a:xfrm>
          <a:prstGeom prst="roundRect">
            <a:avLst/>
          </a:prstGeom>
          <a:gradFill>
            <a:gsLst>
              <a:gs pos="2000">
                <a:schemeClr val="accent6">
                  <a:lumMod val="0"/>
                  <a:lumOff val="100000"/>
                </a:schemeClr>
              </a:gs>
              <a:gs pos="21000">
                <a:schemeClr val="accent6">
                  <a:lumMod val="0"/>
                  <a:lumOff val="100000"/>
                </a:schemeClr>
              </a:gs>
              <a:gs pos="79000">
                <a:srgbClr val="92D050"/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Малозначительные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89611" y="3180224"/>
            <a:ext cx="3051660" cy="662574"/>
          </a:xfrm>
          <a:prstGeom prst="roundRect">
            <a:avLst/>
          </a:prstGeom>
          <a:gradFill>
            <a:gsLst>
              <a:gs pos="2000">
                <a:schemeClr val="accent6">
                  <a:lumMod val="0"/>
                  <a:lumOff val="100000"/>
                </a:schemeClr>
              </a:gs>
              <a:gs pos="21000">
                <a:schemeClr val="accent6">
                  <a:lumMod val="0"/>
                  <a:lumOff val="100000"/>
                </a:schemeClr>
              </a:gs>
              <a:gs pos="79000">
                <a:srgbClr val="92D050"/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10" idx="2"/>
            <a:endCxn id="11" idx="3"/>
          </p:cNvCxnSpPr>
          <p:nvPr/>
        </p:nvCxnSpPr>
        <p:spPr>
          <a:xfrm flipH="1">
            <a:off x="4578646" y="2687770"/>
            <a:ext cx="1453477" cy="823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32123" y="2687769"/>
            <a:ext cx="1257488" cy="823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116" y="457930"/>
            <a:ext cx="1117272" cy="8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88" y="250064"/>
            <a:ext cx="731709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5204" y="68546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органической </a:t>
            </a:r>
            <a:r>
              <a:rPr lang="ru-RU" sz="24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(ст. 7 ФЗ № 280)</a:t>
            </a:r>
            <a:endParaRPr lang="ru-RU" sz="24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948" y="4237232"/>
            <a:ext cx="3351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Надписи: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«органический»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или слова, производные от этого слова, отдельно либо в сочетании с наименованием органической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8641" y="1784148"/>
            <a:ext cx="105252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Производители органической продукции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право разместить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являющуюся отличительным признаком органической продукции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комбинации надписей и графического изображения (знака) органической продукции единого образца на упаковке, потребительской и (или) транспортной таре органической продукции или на прикрепленных к ней либо помещенных в нее иных носителях информации,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подтверждения соответствия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органической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7425" y="4109141"/>
            <a:ext cx="456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изображение (знак) органической продукции единого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3096" y="3343142"/>
            <a:ext cx="1910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389389" y="3763553"/>
            <a:ext cx="1928036" cy="40593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17425" y="3763553"/>
            <a:ext cx="1754048" cy="26529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5606" y="4881666"/>
            <a:ext cx="275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идентификации органической продукции в виде двухмерного штрихового кода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>
            <a:stCxn id="18" idx="2"/>
          </p:cNvCxnSpPr>
          <p:nvPr/>
        </p:nvCxnSpPr>
        <p:spPr>
          <a:xfrm flipH="1">
            <a:off x="5170451" y="4755472"/>
            <a:ext cx="1428487" cy="16380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2"/>
            <a:endCxn id="23" idx="0"/>
          </p:cNvCxnSpPr>
          <p:nvPr/>
        </p:nvCxnSpPr>
        <p:spPr>
          <a:xfrm>
            <a:off x="6598938" y="4755472"/>
            <a:ext cx="1336453" cy="1261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61" y="4975963"/>
            <a:ext cx="1295776" cy="1034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38" y="4352272"/>
            <a:ext cx="982700" cy="171972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0388" y="329814"/>
            <a:ext cx="1194920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07333" cy="6790267"/>
            <a:chOff x="0" y="-160866"/>
            <a:chExt cx="12107333" cy="6790267"/>
          </a:xfrm>
        </p:grpSpPr>
        <p:pic>
          <p:nvPicPr>
            <p:cNvPr id="16" name="Рисунок 15" descr="Изображение выглядит как корова, животное, млекопитающее, представитель подсемейства бычьих&#10;&#10;Автоматически созданное описание">
              <a:extLst>
                <a:ext uri="{FF2B5EF4-FFF2-40B4-BE49-F238E27FC236}">
                  <a16:creationId xmlns:a16="http://schemas.microsoft.com/office/drawing/2014/main" id="{EA9A4638-6C73-40C2-BB96-6F7F20B37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3925" y="1591733"/>
              <a:ext cx="5437577" cy="4018105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текст, ка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FFCF0994-7452-41E7-9E3E-D4528A3C6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60866"/>
              <a:ext cx="12107333" cy="6790267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7A2ADD1-F2A8-4C16-AF30-D7729071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2715" y="685377"/>
              <a:ext cx="1434888" cy="739752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1501DD2-FE9A-47AB-8834-629CE0BB8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852" y="462854"/>
              <a:ext cx="1125427" cy="1184799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BC84AC-ED49-4107-9A09-177AED4E5E28}"/>
              </a:ext>
            </a:extLst>
          </p:cNvPr>
          <p:cNvSpPr/>
          <p:nvPr/>
        </p:nvSpPr>
        <p:spPr>
          <a:xfrm>
            <a:off x="3357131" y="552270"/>
            <a:ext cx="4132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E4F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«Всероссийский государственный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качества и стандартизации 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лекарственных средств для животных и кормов»</a:t>
            </a:r>
          </a:p>
          <a:p>
            <a:pPr algn="ctr"/>
            <a:r>
              <a:rPr lang="ru-RU" sz="1200" b="1" dirty="0">
                <a:solidFill>
                  <a:srgbClr val="0E4F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«ВГНКИ»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10018562" y="6208357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2A9E69-AAA9-4B61-8F91-694858391823}"/>
              </a:ext>
            </a:extLst>
          </p:cNvPr>
          <p:cNvSpPr/>
          <p:nvPr/>
        </p:nvSpPr>
        <p:spPr>
          <a:xfrm>
            <a:off x="541988" y="2656428"/>
            <a:ext cx="63740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по сертификации ФГБУ «ВГНКИ» </a:t>
            </a:r>
          </a:p>
          <a:p>
            <a:pPr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123022 г. Москва,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Звенигородское шоссе,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+7 (495) 982-50-84 доб. 139,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</a:p>
          <a:p>
            <a:pPr fontAlgn="base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certification@vgnki.ru</a:t>
            </a:r>
            <a:endParaRPr lang="ru-RU" sz="20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https://cert.vgnki.ru/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cs typeface="Times New Roman" panose="02020603050405020304" pitchFamily="18" charset="0"/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1471249" y="1752599"/>
            <a:ext cx="6985446" cy="88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органическое сельское хозяйство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9" y="205918"/>
            <a:ext cx="736322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1225689"/>
            <a:ext cx="97290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1922 г. английский ботаник сэр Альберт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Говард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стал применять теорию «неразрушающего земледелия» на собственном опытном поле.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Говард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английский ботаник, в 1920-е годы долгое время провел в Индии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 1920-х гг. леди Ив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Бальфур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рискнула провести эксперимент на купленной на свое наследство ферме в графстве Суффолк. Цель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бальфурского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эксперимента» заключалась в том, чтобы изучить возможности «неразрушающего» земледелия по сравнению с «традиционным». Вскоре леди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Бальфур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во главе первого общества, объединившего сторонников органической модели сельского хозяйства. В 1948 году Ассоциация почвы, основанная ею, имела свои отделения в 32 странах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мира.</a:t>
            </a:r>
          </a:p>
          <a:p>
            <a:pPr lvl="0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1980-х годов во многих странах началась бурная институционализация органического движения. Стали приниматься законы, технические регламенты, национальные стандарты, посвященные производству органических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 году, в Париже была создана организация IFOAM, ставшая первой международной организацией, объединившей сторонников здорового питания и производства сельскохозяйственных продуктов органическими методами.</a:t>
            </a:r>
          </a:p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Международная федерация движений органического сельского хозяйства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ifoam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://www.ifoam.bio/sites/default/files/websitebanner_actiongroup_2015.png"/>
          <p:cNvPicPr>
            <a:picLocks noChangeAspect="1" noChangeArrowheads="1"/>
          </p:cNvPicPr>
          <p:nvPr/>
        </p:nvPicPr>
        <p:blipFill>
          <a:blip r:embed="rId3" cstate="print"/>
          <a:srcRect r="76409" b="19819"/>
          <a:stretch>
            <a:fillRect/>
          </a:stretch>
        </p:blipFill>
        <p:spPr bwMode="auto">
          <a:xfrm>
            <a:off x="445481" y="4999316"/>
            <a:ext cx="1584176" cy="1008112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3268"/>
            <a:ext cx="12192000" cy="1433779"/>
          </a:xfrm>
          <a:prstGeom prst="rect">
            <a:avLst/>
          </a:prstGeom>
        </p:spPr>
      </p:pic>
      <p:pic>
        <p:nvPicPr>
          <p:cNvPr id="15" name="Picture 2" descr="Albert How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459" y="948833"/>
            <a:ext cx="908221" cy="138251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72" y="2317816"/>
            <a:ext cx="1444877" cy="1390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803" y="3761865"/>
            <a:ext cx="1767532" cy="117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органическое сельское хозяйство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30551"/>
            <a:ext cx="736322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34" y="2102371"/>
            <a:ext cx="1870364" cy="1489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122568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4567" y="1058741"/>
            <a:ext cx="74600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IFOAM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*: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 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 — это производственная система, которая улучшает экосистему, сохраняет плодородие почвы и защищает здоровье человека. Это практика ведения хозяйства, которая, принимая во внимание местные условия и, опираясь на экологические циклы, сохраняется биологическое разнообразие, используя, в большинстве своем, натуральные компоненты, а не компоненты, могущие принести вред окружающей среде. Органическое землепользование сочетает в себе традиционные методы ведения хозяйства, инновационные технологии и современные научно-технические разработки, которые благотворно сказываются на окружающей среде и, обеспечивая тесную взаимосвязь между всеми формами жизни, включенными в данную систему, поддерживают и обеспечивают их благоприятное развитие.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359" y="5092051"/>
            <a:ext cx="88158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международная организация, созданная в 1972 году, в Париже, объединившая сторонников здорового питания и производства сельскохозяйственных продуктов органическими методами.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оf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Organic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Международная федерация движений органического сельского хозяйства 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ifoam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4" descr="http://www.ifoam.bio/sites/default/files/websitebanner_actiongroup_2015.png"/>
          <p:cNvPicPr>
            <a:picLocks noChangeAspect="1" noChangeArrowheads="1"/>
          </p:cNvPicPr>
          <p:nvPr/>
        </p:nvPicPr>
        <p:blipFill>
          <a:blip r:embed="rId4" cstate="print"/>
          <a:srcRect r="76409" b="19819"/>
          <a:stretch>
            <a:fillRect/>
          </a:stretch>
        </p:blipFill>
        <p:spPr bwMode="auto">
          <a:xfrm>
            <a:off x="10354116" y="5203548"/>
            <a:ext cx="1584176" cy="1008112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3268"/>
            <a:ext cx="12192000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244018" cy="1006907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IFOAM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30551"/>
            <a:ext cx="723796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24" name="Picture 13" descr="C:\Users\MironenkoOV\Desktop\здоровье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1034" y="1165725"/>
            <a:ext cx="1512168" cy="185482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33202" y="1165725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Здоровья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 должно поддерживать и улучшать здоровье почвы, растения, животного, человека и планеты как единого и неделимого целого.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http://lib.rus.ec/i/97/524197/i_005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6126479" y="875256"/>
            <a:ext cx="2016224" cy="2259504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849826" y="1198100"/>
            <a:ext cx="4067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Экологии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 должно основываться на принципах существования естественных экологических систем и циклов, работая, сосуществуя с ними и поддерживая 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 descr="http://previews.123rf.com/images/unkreatives/unkreatives1308/unkreatives130800006/21593590-detailed-illustration-of-a-balance-symbol-for-justice-Stock-Photo.jp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51767" y="3198531"/>
            <a:ext cx="3312368" cy="2341589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63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317253" y="3584346"/>
            <a:ext cx="3714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справедливости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 должно строиться на отношениях, которые гарантируют справедливость с учетом общей окружающей среды и жизненных возможностей.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4" descr="http://previews.123rf.com/images/huhulin/huhulin1407/huhulin140700010/29862000-isolated-dog-and-cat-pet-caring-symbol-from-white-background-Stock-Photo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1382" b="48566"/>
          <a:stretch>
            <a:fillRect/>
          </a:stretch>
        </p:blipFill>
        <p:spPr bwMode="auto">
          <a:xfrm>
            <a:off x="5764886" y="3307347"/>
            <a:ext cx="2940285" cy="239716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939480" y="3522056"/>
            <a:ext cx="3837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Заботы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органическим сельским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хозяйством должно носить предупредительный и ответственный характер для защиты здоровья и благополучия нынешних и будущих поколений и окружающей среды.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221"/>
            <a:ext cx="12192000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406" y="217705"/>
            <a:ext cx="7335151" cy="1006907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органического законодательства в мире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30551"/>
            <a:ext cx="723796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1144" y="1532640"/>
            <a:ext cx="6381551" cy="924025"/>
          </a:xfrm>
          <a:prstGeom prst="roundRect">
            <a:avLst/>
          </a:prstGeom>
          <a:gradFill>
            <a:gsLst>
              <a:gs pos="2000">
                <a:schemeClr val="accent6">
                  <a:lumMod val="0"/>
                  <a:lumOff val="100000"/>
                </a:schemeClr>
              </a:gs>
              <a:gs pos="21000">
                <a:schemeClr val="accent6">
                  <a:lumMod val="0"/>
                  <a:lumOff val="100000"/>
                </a:schemeClr>
              </a:gs>
              <a:gs pos="79000">
                <a:srgbClr val="92D050"/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1999 г.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Codex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Alimentarius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выпустила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органического сельского хозяйства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Codex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Alimentarius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41144" y="2791205"/>
            <a:ext cx="6381551" cy="1433980"/>
          </a:xfrm>
          <a:prstGeom prst="roundRect">
            <a:avLst/>
          </a:prstGeom>
          <a:gradFill>
            <a:gsLst>
              <a:gs pos="2000">
                <a:schemeClr val="accent6">
                  <a:lumMod val="0"/>
                  <a:lumOff val="100000"/>
                </a:schemeClr>
              </a:gs>
              <a:gs pos="21000">
                <a:schemeClr val="accent6">
                  <a:lumMod val="0"/>
                  <a:lumOff val="100000"/>
                </a:schemeClr>
              </a:gs>
              <a:gs pos="79000">
                <a:srgbClr val="92D050"/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1991  г.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первый национальный стандарт органического производства –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Regulation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2092/91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(заменен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Regulation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834/2007 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889/2008, 2018/848)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1144" y="4533213"/>
            <a:ext cx="6381551" cy="1266338"/>
          </a:xfrm>
          <a:prstGeom prst="roundRect">
            <a:avLst/>
          </a:prstGeom>
          <a:gradFill>
            <a:gsLst>
              <a:gs pos="2000">
                <a:schemeClr val="accent6">
                  <a:lumMod val="0"/>
                  <a:lumOff val="100000"/>
                </a:schemeClr>
              </a:gs>
              <a:gs pos="21000">
                <a:schemeClr val="accent6">
                  <a:lumMod val="0"/>
                  <a:lumOff val="100000"/>
                </a:schemeClr>
              </a:gs>
              <a:gs pos="79000">
                <a:srgbClr val="92D050"/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г. – Япония (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 г. – США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NOP USDA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Китай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(GB/T 19630-2011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Picture 16" descr="https://opt-705667.ssl.1c-bitrix-cdn.ru/upload/medialibrary/94c/94ceb83e57361607abae040c88ef6b94.jpg?1515573351135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882" y="2616337"/>
            <a:ext cx="1175140" cy="8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ifoam stand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009" y="5046062"/>
            <a:ext cx="3094567" cy="11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071cbeed7d3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6077" y="3791937"/>
            <a:ext cx="145275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web.archive.org/web/20140717021119im_/http:/organic-food.com.ua/wordpress/wp-content/uploads/2010/01/jas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2210" y="3901456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337" y="1264633"/>
            <a:ext cx="1550953" cy="11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93" y="2456665"/>
            <a:ext cx="1041560" cy="96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1347"/>
            <a:ext cx="12192000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30551"/>
            <a:ext cx="754610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82" y="191192"/>
            <a:ext cx="1162592" cy="925714"/>
          </a:xfrm>
          <a:prstGeom prst="rect">
            <a:avLst/>
          </a:prstGeom>
        </p:spPr>
      </p:pic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0328" y="3171707"/>
            <a:ext cx="7830316" cy="3850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66FF33"/>
              </a:buCl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56104–2014. Продукты пищевые органические. Термины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66FF33"/>
              </a:buCl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57022–2016. Продукция органического производства. Порядок проведения добровольной сертификации органического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66FF33"/>
              </a:buCl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33980–2016. Продукция органического производства. Правила производства, переработки, маркировки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</a:p>
          <a:p>
            <a:pPr marL="0" indent="0" algn="just">
              <a:buClr>
                <a:srgbClr val="66FF33"/>
              </a:buCl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59425-2021 «Продукция органическая из дикорастущего сырья. Правила сбора, заготовки, переработки, хранения, транспортирования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маркировки»</a:t>
            </a:r>
          </a:p>
          <a:p>
            <a:pPr algn="just">
              <a:buClr>
                <a:srgbClr val="66FF33"/>
              </a:buClr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000776" y="191192"/>
            <a:ext cx="6413680" cy="1006907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Российской Федерации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327" y="800104"/>
            <a:ext cx="115039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03.08.2018 г. № 280-ФЗ «Об органической продукции и о внесении изменений в отдельные законодательные акты Российской Федерации»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наделению Минсельхоза России полномочиями 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информационного и методологического обеспечения органического сельского хозяйства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утверждению порядка ведения единого государственного реестра производителей органической продукции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утверждению формы и порядка использования графического изображения (знака) органической продукции      единого образца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926" y="3018801"/>
            <a:ext cx="1889924" cy="2676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6850" y="3135063"/>
            <a:ext cx="1438781" cy="2164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787" y="4418738"/>
            <a:ext cx="1652159" cy="24081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3132" y="4428503"/>
            <a:ext cx="1560711" cy="23719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7281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органическое сельское хозяйство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0" y="191192"/>
            <a:ext cx="723796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39" y="1198101"/>
            <a:ext cx="1621006" cy="1290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122568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7349" y="873216"/>
            <a:ext cx="9605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рганическое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видов экономической деятельности, которые определены Федеральным законом от 29 декабря 2006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264-ФЗ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сельского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выращиванию, производству и переработке соответственно сельскохозяйственной продукции, сырья и продовольствия) и при осуществлении которых применяются способы, методы и технологии, направленные на обеспечение благоприятного состояния окружающей среды, укрепление здоровья человека, сохранение и восстановление плодородия почв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950" y="2754430"/>
            <a:ext cx="739101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ГОСТ 33980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система, которая улучшает экосистему, сохраняет и улучшает плодородие почвы, защищает здоровье человека и, принимая во внимание местные условия и опираясь на экологические циклы, сохраняет биологическое разнообразие, не использует вещества, способные нанести вред окружающей среде.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органического производства (органическая продукция):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растительного, животного, микробного происхождения, а также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натуральном, обработанном или переработанном виде, употребляемая человеком в пищу, используемая в качестве корма для животных, посадочного и посевного материала</a:t>
            </a:r>
          </a:p>
          <a:p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27" y="3240553"/>
            <a:ext cx="3964776" cy="29672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3268"/>
            <a:ext cx="12192000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органического производства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30551"/>
            <a:ext cx="711270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961" y="358647"/>
            <a:ext cx="1121784" cy="893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122568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812" y="1047219"/>
            <a:ext cx="606226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поддержанию и улучшению природного ландшафта и повышения качества биологического разнообразия путем поддержания естественной среды обитания для диких животных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водных ресурсов и сохранение качества воды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применение ГМО, трансплантации эмбрионов, клонирования и методов генной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инженерии,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наноматериалов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ионизирующего излучения,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гидропонного метода выращивания растений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агрохимикатов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пестицидов, антибиотиков, стимуляторов роста и откорма животных, гормональных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для борьбы с вредителями, болезнями растений и животных средств биологического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11" name="Picture 3" descr="D:\Мои документы D_Cherniyshova\Лекции, тренинги\Картинки\1336409178_g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8250" y="2872745"/>
            <a:ext cx="1227710" cy="1249000"/>
          </a:xfrm>
          <a:prstGeom prst="rect">
            <a:avLst/>
          </a:prstGeom>
          <a:noFill/>
        </p:spPr>
      </p:pic>
      <p:pic>
        <p:nvPicPr>
          <p:cNvPr id="12" name="Рисунок 11" descr="p47_tl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5740" y="5275466"/>
            <a:ext cx="1283312" cy="1026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71637879_1299412380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22548" y="5221565"/>
            <a:ext cx="1415888" cy="1051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93445" y="3806836"/>
            <a:ext cx="2368047" cy="163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60d621fb-2010_10_27_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31289" y="2796794"/>
            <a:ext cx="1922827" cy="134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43" y="1171658"/>
            <a:ext cx="1916675" cy="1554423"/>
          </a:xfrm>
          <a:prstGeom prst="rect">
            <a:avLst/>
          </a:prstGeom>
        </p:spPr>
      </p:pic>
      <p:pic>
        <p:nvPicPr>
          <p:cNvPr id="17" name="Picture 2" descr="D:\Мои документы D_Cherniyshova\Лекции, тренинги\Картинки\1312784686_vitamin-supplement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45094" y="4137167"/>
            <a:ext cx="1265131" cy="108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2548" y="1314525"/>
            <a:ext cx="2433355" cy="1399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059"/>
            <a:ext cx="12192000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30" y="191193"/>
            <a:ext cx="10525298" cy="100690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органического производства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DAA82D-C7DB-4759-9BF8-C9230BB7A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330551"/>
            <a:ext cx="698744" cy="7281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10354116" y="6170158"/>
            <a:ext cx="7537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32" y="359472"/>
            <a:ext cx="1207431" cy="961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122568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961" y="1239409"/>
            <a:ext cx="56501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добавок, технологических вспомогательных средств,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ароматизаторов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усилителей вкуса, ферментных препаратов, микроэлементов, витаминов, аминокислот, предусмотренных стандартами в сфере производства органической продукции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осуществлять документирование производства органической продукции (планы севооборота, информация о сортах растений, применяемых удобрениях, средствах защиты растений, движении животных, их лечении, используемых кормах и т.д.)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размещения, содержания животных и обращения с ними</a:t>
            </a:r>
            <a:endParaRPr lang="ru-RU" dirty="0"/>
          </a:p>
        </p:txBody>
      </p:sp>
      <p:pic>
        <p:nvPicPr>
          <p:cNvPr id="11" name="Рисунок 10" descr="2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7549" y="4837639"/>
            <a:ext cx="2293280" cy="154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D:\Мои документы D_Cherniyshova\Лекции, тренинги\Картинки\4a561933f1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0958" y="4837639"/>
            <a:ext cx="2206348" cy="162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42" y="1617143"/>
            <a:ext cx="2188612" cy="2924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57" y="1227679"/>
            <a:ext cx="2682531" cy="173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84" y="3237587"/>
            <a:ext cx="2336468" cy="15600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BAACDB-7F0A-43FF-9E97-89158053A2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691"/>
            <a:ext cx="12192000" cy="143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1940</Words>
  <Application>Microsoft Office PowerPoint</Application>
  <PresentationFormat>Широкоэкранный</PresentationFormat>
  <Paragraphs>199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Helvetica</vt:lpstr>
      <vt:lpstr>Times New Roman</vt:lpstr>
      <vt:lpstr>Wingdings</vt:lpstr>
      <vt:lpstr>Тема Office</vt:lpstr>
      <vt:lpstr>1_Тема Office</vt:lpstr>
      <vt:lpstr>Презентация PowerPoint</vt:lpstr>
      <vt:lpstr>Что такое органическое сельское хозяйство</vt:lpstr>
      <vt:lpstr>Что такое органическое сельское хозяйство</vt:lpstr>
      <vt:lpstr>Принципы IFOAM</vt:lpstr>
      <vt:lpstr>Развитие органического законодательства в мире</vt:lpstr>
      <vt:lpstr>Законодательство Российской Федерации</vt:lpstr>
      <vt:lpstr>Что такое органическое сельское хозяйство</vt:lpstr>
      <vt:lpstr>Общие правила органического производства</vt:lpstr>
      <vt:lpstr>Общие правила органического производства</vt:lpstr>
      <vt:lpstr>Правила производства органических пищевых продуктов</vt:lpstr>
      <vt:lpstr>ГОСТ Р 59425-2021 Продукция органическая из дикорастущего сырья </vt:lpstr>
      <vt:lpstr>Сертификация</vt:lpstr>
      <vt:lpstr>Сертификация</vt:lpstr>
      <vt:lpstr>Заочная оценка</vt:lpstr>
      <vt:lpstr>Очная оценка</vt:lpstr>
      <vt:lpstr>Устранение несоответствий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Добровольная сертификация пищевых продуктов</dc:title>
  <dc:creator>Сабоватова Людмила Сергеевна</dc:creator>
  <cp:lastModifiedBy>Агринская Екатерина Павловна</cp:lastModifiedBy>
  <cp:revision>241</cp:revision>
  <cp:lastPrinted>2018-11-23T10:14:43Z</cp:lastPrinted>
  <dcterms:created xsi:type="dcterms:W3CDTF">2018-10-11T12:17:42Z</dcterms:created>
  <dcterms:modified xsi:type="dcterms:W3CDTF">2022-11-15T12:44:51Z</dcterms:modified>
</cp:coreProperties>
</file>